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6858000" cx="12192000"/>
  <p:notesSz cx="6858000" cy="9144000"/>
  <p:embeddedFontLst>
    <p:embeddedFont>
      <p:font typeface="Helvetica Neue"/>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7" roundtripDataSignature="AMtx7mjJjhewJM2JpLMabVyQgDBd64Jh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HelveticaNeue-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HelveticaNeue-italic.fntdata"/><Relationship Id="rId10" Type="http://schemas.openxmlformats.org/officeDocument/2006/relationships/slide" Target="slides/slide6.xml"/><Relationship Id="rId54" Type="http://schemas.openxmlformats.org/officeDocument/2006/relationships/font" Target="fonts/HelveticaNeue-bold.fntdata"/><Relationship Id="rId13" Type="http://schemas.openxmlformats.org/officeDocument/2006/relationships/slide" Target="slides/slide9.xml"/><Relationship Id="rId57" Type="http://customschemas.google.com/relationships/presentationmetadata" Target="metadata"/><Relationship Id="rId12" Type="http://schemas.openxmlformats.org/officeDocument/2006/relationships/slide" Target="slides/slide8.xml"/><Relationship Id="rId56" Type="http://schemas.openxmlformats.org/officeDocument/2006/relationships/font" Target="fonts/HelveticaNeue-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90b78d93a_0_2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gb90b78d93a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90b78d93a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b90b78d93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90b78d93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b90b78d93a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b90b78d93a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90b78d93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b90b78d93a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b90b78d93a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90b78d93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b90b78d93a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b90b78d93a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90b78d93a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b90b78d93a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b90b78d93a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90b78d93a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b90b78d93a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b90b78d93a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90b78d93a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b90b78d93a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b90b78d93a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90b78d93a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b90b78d93a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b90b78d93a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90b78d93a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b90b78d93a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b90b78d93a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90b78d93a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b90b78d93a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b90b78d93a_0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90b78d93a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b90b78d93a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b90b78d93a_0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90b78d93a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b90b78d93a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b90b78d93a_0_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90b78d93a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gb90b78d93a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b90b78d93a_0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8f2cc6346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b8f2cc6346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b8f2cc6346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f2cc64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b8f2cc647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b8f2cc647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8f2cc647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b8f2cc6476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b8f2cc6476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f2cc647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b8f2cc6476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b8f2cc6476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8f2cc647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b8f2cc6476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b8f2cc6476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8f2cc647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b8f2cc6476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b8f2cc6476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8f2cc647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b8f2cc6476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b8f2cc6476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89251bec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f89251bec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90b78d93a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b90b78d93a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a27c76dc1_0_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aa27c76dc1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b90b78d93a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b90b78d93a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90b78d93a_0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b90b78d93a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b90b78d93a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b90b78d93a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b90b78d93a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gb90b78d93a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90b78d93a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b90b78d93a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90b78d93a_0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gb90b78d93a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b90b78d93a_0_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b90b78d93a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a27c76dc1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aa27c76dc1_0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aa27c76dc1_0_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96fd7a238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b96fd7a238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b96fd7a238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96fd7a2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b96fd7a23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gb96fd7a23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b96fd7a23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b96fd7a238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b96fd7a238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96fd7a238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gb96fd7a238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b96fd7a238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b96fd7a238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gb96fd7a238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gb96fd7a238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96fd7a23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b96fd7a238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b96fd7a238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90b78d93a_0_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b90b78d93a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90b78d93a_0_2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gb90b78d93a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a27c76dc1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aa27c76dc1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a27c76dc1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aa27c76dc1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a27c76dc1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aa27c76dc1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a27c76dc1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aa27c76dc1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90b78d93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b90b78d93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rincipal">
  <p:cSld name="Título principal">
    <p:spTree>
      <p:nvGrpSpPr>
        <p:cNvPr id="12" name="Shape 12"/>
        <p:cNvGrpSpPr/>
        <p:nvPr/>
      </p:nvGrpSpPr>
      <p:grpSpPr>
        <a:xfrm>
          <a:off x="0" y="0"/>
          <a:ext cx="0" cy="0"/>
          <a:chOff x="0" y="0"/>
          <a:chExt cx="0" cy="0"/>
        </a:xfrm>
      </p:grpSpPr>
      <p:sp>
        <p:nvSpPr>
          <p:cNvPr id="13" name="Google Shape;13;p11"/>
          <p:cNvSpPr txBox="1"/>
          <p:nvPr>
            <p:ph type="ctrTitle"/>
          </p:nvPr>
        </p:nvSpPr>
        <p:spPr>
          <a:xfrm>
            <a:off x="1300235" y="2297874"/>
            <a:ext cx="10363200" cy="113112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11"/>
          <p:cNvSpPr txBox="1"/>
          <p:nvPr>
            <p:ph idx="1" type="subTitle"/>
          </p:nvPr>
        </p:nvSpPr>
        <p:spPr>
          <a:xfrm>
            <a:off x="1300235" y="3537914"/>
            <a:ext cx="9144000" cy="80548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5" name="Google Shape;15;p11"/>
          <p:cNvSpPr txBox="1"/>
          <p:nvPr>
            <p:ph idx="2" type="body"/>
          </p:nvPr>
        </p:nvSpPr>
        <p:spPr>
          <a:xfrm>
            <a:off x="8064499" y="4412203"/>
            <a:ext cx="3598935" cy="37411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11"/>
          <p:cNvSpPr txBox="1"/>
          <p:nvPr>
            <p:ph idx="3" type="body"/>
          </p:nvPr>
        </p:nvSpPr>
        <p:spPr>
          <a:xfrm>
            <a:off x="8064499" y="4840691"/>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11"/>
          <p:cNvSpPr txBox="1"/>
          <p:nvPr>
            <p:ph idx="4" type="body"/>
          </p:nvPr>
        </p:nvSpPr>
        <p:spPr>
          <a:xfrm>
            <a:off x="8064499" y="5177539"/>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 name="Google Shape;18;p11"/>
          <p:cNvPicPr preferRelativeResize="0"/>
          <p:nvPr/>
        </p:nvPicPr>
        <p:blipFill rotWithShape="1">
          <a:blip r:embed="rId2">
            <a:alphaModFix/>
          </a:blip>
          <a:srcRect b="0" l="0" r="0" t="0"/>
          <a:stretch/>
        </p:blipFill>
        <p:spPr>
          <a:xfrm>
            <a:off x="10444235" y="149224"/>
            <a:ext cx="1493520" cy="607765"/>
          </a:xfrm>
          <a:prstGeom prst="rect">
            <a:avLst/>
          </a:prstGeom>
          <a:noFill/>
          <a:ln>
            <a:noFill/>
          </a:ln>
        </p:spPr>
      </p:pic>
      <p:pic>
        <p:nvPicPr>
          <p:cNvPr descr="https://lh6.googleusercontent.com/ZLGXLiyYQBDC3pNpzHlajnnY_WFW4j1mFpcX-qbvfs-xIsFhx2UUvf9cSRhJuQ-mGmXch_v7iOKH5eOYv2CunZheDTkcgPle13S0W0a56GxS1VAULDj-2kKjIumYR8nb6RJ32us8" id="19" name="Google Shape;19;p11"/>
          <p:cNvPicPr preferRelativeResize="0"/>
          <p:nvPr/>
        </p:nvPicPr>
        <p:blipFill rotWithShape="1">
          <a:blip r:embed="rId3">
            <a:alphaModFix/>
          </a:blip>
          <a:srcRect b="0" l="0" r="0" t="0"/>
          <a:stretch/>
        </p:blipFill>
        <p:spPr>
          <a:xfrm>
            <a:off x="975177" y="5373586"/>
            <a:ext cx="2606224" cy="1484415"/>
          </a:xfrm>
          <a:prstGeom prst="rect">
            <a:avLst/>
          </a:prstGeom>
          <a:noFill/>
          <a:ln>
            <a:noFill/>
          </a:ln>
        </p:spPr>
      </p:pic>
      <p:sp>
        <p:nvSpPr>
          <p:cNvPr id="20" name="Google Shape;20;p11"/>
          <p:cNvSpPr txBox="1"/>
          <p:nvPr>
            <p:ph idx="5" type="body"/>
          </p:nvPr>
        </p:nvSpPr>
        <p:spPr>
          <a:xfrm>
            <a:off x="4402065" y="4412203"/>
            <a:ext cx="3598935" cy="37411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11"/>
          <p:cNvSpPr txBox="1"/>
          <p:nvPr>
            <p:ph idx="6" type="body"/>
          </p:nvPr>
        </p:nvSpPr>
        <p:spPr>
          <a:xfrm>
            <a:off x="4402065" y="4840691"/>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11"/>
          <p:cNvSpPr txBox="1"/>
          <p:nvPr>
            <p:ph idx="7" type="body"/>
          </p:nvPr>
        </p:nvSpPr>
        <p:spPr>
          <a:xfrm>
            <a:off x="4402065" y="5177539"/>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1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Índice">
  <p:cSld name="Índice">
    <p:spTree>
      <p:nvGrpSpPr>
        <p:cNvPr id="24" name="Shape 24"/>
        <p:cNvGrpSpPr/>
        <p:nvPr/>
      </p:nvGrpSpPr>
      <p:grpSpPr>
        <a:xfrm>
          <a:off x="0" y="0"/>
          <a:ext cx="0" cy="0"/>
          <a:chOff x="0" y="0"/>
          <a:chExt cx="0" cy="0"/>
        </a:xfrm>
      </p:grpSpPr>
      <p:sp>
        <p:nvSpPr>
          <p:cNvPr id="25" name="Google Shape;25;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00B0F0"/>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13"/>
          <p:cNvSpPr txBox="1"/>
          <p:nvPr/>
        </p:nvSpPr>
        <p:spPr>
          <a:xfrm>
            <a:off x="838200" y="345124"/>
            <a:ext cx="10515600" cy="621528"/>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Índice de la clase</a:t>
            </a:r>
            <a:endParaRPr b="1" i="0" sz="3600" u="none" cap="none" strike="noStrike">
              <a:solidFill>
                <a:schemeClr val="dk1"/>
              </a:solidFill>
              <a:latin typeface="Calibri"/>
              <a:ea typeface="Calibri"/>
              <a:cs typeface="Calibri"/>
              <a:sym typeface="Calibri"/>
            </a:endParaRPr>
          </a:p>
        </p:txBody>
      </p:sp>
      <p:sp>
        <p:nvSpPr>
          <p:cNvPr id="27" name="Google Shape;27;p1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námica o sprint" showMasterSp="0">
  <p:cSld name="Dinámica o sprint">
    <p:spTree>
      <p:nvGrpSpPr>
        <p:cNvPr id="28" name="Shape 28"/>
        <p:cNvGrpSpPr/>
        <p:nvPr/>
      </p:nvGrpSpPr>
      <p:grpSpPr>
        <a:xfrm>
          <a:off x="0" y="0"/>
          <a:ext cx="0" cy="0"/>
          <a:chOff x="0" y="0"/>
          <a:chExt cx="0" cy="0"/>
        </a:xfrm>
      </p:grpSpPr>
      <p:sp>
        <p:nvSpPr>
          <p:cNvPr id="29" name="Google Shape;29;p15"/>
          <p:cNvSpPr txBox="1"/>
          <p:nvPr>
            <p:ph type="ctrTitle"/>
          </p:nvPr>
        </p:nvSpPr>
        <p:spPr>
          <a:xfrm>
            <a:off x="2452438" y="658912"/>
            <a:ext cx="9225035" cy="113112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 name="Google Shape;30;p15"/>
          <p:cNvSpPr txBox="1"/>
          <p:nvPr>
            <p:ph idx="1" type="subTitle"/>
          </p:nvPr>
        </p:nvSpPr>
        <p:spPr>
          <a:xfrm>
            <a:off x="2438399" y="1967875"/>
            <a:ext cx="9225035" cy="43059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F3F3F"/>
              </a:buClr>
              <a:buSzPts val="2000"/>
              <a:buFont typeface="Arial"/>
              <a:buNone/>
              <a:defRPr b="0" i="0" sz="20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grpSp>
        <p:nvGrpSpPr>
          <p:cNvPr id="31" name="Google Shape;31;p15"/>
          <p:cNvGrpSpPr/>
          <p:nvPr/>
        </p:nvGrpSpPr>
        <p:grpSpPr>
          <a:xfrm>
            <a:off x="-352959" y="10302"/>
            <a:ext cx="2103423" cy="3574571"/>
            <a:chOff x="2364841" y="425886"/>
            <a:chExt cx="2103423" cy="3574571"/>
          </a:xfrm>
        </p:grpSpPr>
        <p:sp>
          <p:nvSpPr>
            <p:cNvPr id="32" name="Google Shape;32;p15"/>
            <p:cNvSpPr/>
            <p:nvPr/>
          </p:nvSpPr>
          <p:spPr>
            <a:xfrm rot="-9000000">
              <a:off x="2485265" y="581759"/>
              <a:ext cx="810774" cy="698943"/>
            </a:xfrm>
            <a:prstGeom prst="triangle">
              <a:avLst>
                <a:gd fmla="val 50000" name="adj"/>
              </a:avLst>
            </a:prstGeom>
            <a:solidFill>
              <a:srgbClr val="FAD3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p15"/>
            <p:cNvSpPr/>
            <p:nvPr/>
          </p:nvSpPr>
          <p:spPr>
            <a:xfrm rot="-9000000">
              <a:off x="3185107" y="989259"/>
              <a:ext cx="810774" cy="698943"/>
            </a:xfrm>
            <a:prstGeom prst="triangle">
              <a:avLst>
                <a:gd fmla="val 50000" name="adj"/>
              </a:avLst>
            </a:prstGeom>
            <a:solidFill>
              <a:srgbClr val="FF7C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p15"/>
            <p:cNvSpPr/>
            <p:nvPr/>
          </p:nvSpPr>
          <p:spPr>
            <a:xfrm rot="1794778">
              <a:off x="2833478" y="785511"/>
              <a:ext cx="810774" cy="698943"/>
            </a:xfrm>
            <a:prstGeom prst="triangle">
              <a:avLst>
                <a:gd fmla="val 50000" name="adj"/>
              </a:avLst>
            </a:prstGeom>
            <a:solidFill>
              <a:srgbClr val="F7A3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15"/>
            <p:cNvSpPr/>
            <p:nvPr/>
          </p:nvSpPr>
          <p:spPr>
            <a:xfrm rot="1794778">
              <a:off x="3536736" y="1193015"/>
              <a:ext cx="810774" cy="698943"/>
            </a:xfrm>
            <a:prstGeom prst="triangle">
              <a:avLst>
                <a:gd fmla="val 50000" name="adj"/>
              </a:avLst>
            </a:prstGeom>
            <a:solidFill>
              <a:srgbClr val="FF45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15"/>
            <p:cNvSpPr/>
            <p:nvPr/>
          </p:nvSpPr>
          <p:spPr>
            <a:xfrm rot="-9000000">
              <a:off x="3188198" y="2737033"/>
              <a:ext cx="810774" cy="698943"/>
            </a:xfrm>
            <a:prstGeom prst="triangle">
              <a:avLst>
                <a:gd fmla="val 50000" name="adj"/>
              </a:avLst>
            </a:prstGeom>
            <a:solidFill>
              <a:srgbClr val="0087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15"/>
            <p:cNvSpPr/>
            <p:nvPr/>
          </p:nvSpPr>
          <p:spPr>
            <a:xfrm rot="-9000000">
              <a:off x="2485266" y="3145641"/>
              <a:ext cx="810774" cy="698943"/>
            </a:xfrm>
            <a:prstGeom prst="triangle">
              <a:avLst>
                <a:gd fmla="val 50000" name="adj"/>
              </a:avLst>
            </a:prstGeom>
            <a:solidFill>
              <a:srgbClr val="008F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15"/>
            <p:cNvSpPr/>
            <p:nvPr/>
          </p:nvSpPr>
          <p:spPr>
            <a:xfrm rot="1794778">
              <a:off x="2834762" y="2539064"/>
              <a:ext cx="810774" cy="698943"/>
            </a:xfrm>
            <a:prstGeom prst="triangle">
              <a:avLst>
                <a:gd fmla="val 50000" name="adj"/>
              </a:avLst>
            </a:prstGeom>
            <a:solidFill>
              <a:srgbClr val="03AC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 name="Google Shape;39;p15"/>
            <p:cNvSpPr/>
            <p:nvPr/>
          </p:nvSpPr>
          <p:spPr>
            <a:xfrm rot="1794778">
              <a:off x="3537218" y="2130454"/>
              <a:ext cx="810774" cy="698943"/>
            </a:xfrm>
            <a:prstGeom prst="triangle">
              <a:avLst>
                <a:gd fmla="val 50000" name="adj"/>
              </a:avLst>
            </a:prstGeom>
            <a:solidFill>
              <a:srgbClr val="40AA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0" name="Google Shape;40;p1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showMasterSp="0">
  <p:cSld name="Cierre">
    <p:spTree>
      <p:nvGrpSpPr>
        <p:cNvPr id="41" name="Shape 41"/>
        <p:cNvGrpSpPr/>
        <p:nvPr/>
      </p:nvGrpSpPr>
      <p:grpSpPr>
        <a:xfrm>
          <a:off x="0" y="0"/>
          <a:ext cx="0" cy="0"/>
          <a:chOff x="0" y="0"/>
          <a:chExt cx="0" cy="0"/>
        </a:xfrm>
      </p:grpSpPr>
      <p:pic>
        <p:nvPicPr>
          <p:cNvPr id="42" name="Google Shape;42;p20"/>
          <p:cNvPicPr preferRelativeResize="0"/>
          <p:nvPr/>
        </p:nvPicPr>
        <p:blipFill rotWithShape="1">
          <a:blip r:embed="rId2">
            <a:alphaModFix/>
          </a:blip>
          <a:srcRect b="0" l="0" r="0" t="0"/>
          <a:stretch/>
        </p:blipFill>
        <p:spPr>
          <a:xfrm>
            <a:off x="265594" y="-2231"/>
            <a:ext cx="11660813" cy="6858000"/>
          </a:xfrm>
          <a:prstGeom prst="rect">
            <a:avLst/>
          </a:prstGeom>
          <a:noFill/>
          <a:ln>
            <a:noFill/>
          </a:ln>
        </p:spPr>
      </p:pic>
      <p:pic>
        <p:nvPicPr>
          <p:cNvPr id="43" name="Google Shape;43;p20"/>
          <p:cNvPicPr preferRelativeResize="0"/>
          <p:nvPr/>
        </p:nvPicPr>
        <p:blipFill rotWithShape="1">
          <a:blip r:embed="rId3">
            <a:alphaModFix/>
          </a:blip>
          <a:srcRect b="0" l="0" r="0" t="0"/>
          <a:stretch/>
        </p:blipFill>
        <p:spPr>
          <a:xfrm>
            <a:off x="2928785" y="4411606"/>
            <a:ext cx="2043857" cy="831716"/>
          </a:xfrm>
          <a:prstGeom prst="rect">
            <a:avLst/>
          </a:prstGeom>
          <a:noFill/>
          <a:ln>
            <a:noFill/>
          </a:ln>
        </p:spPr>
      </p:pic>
      <p:pic>
        <p:nvPicPr>
          <p:cNvPr descr="https://lh6.googleusercontent.com/ZLGXLiyYQBDC3pNpzHlajnnY_WFW4j1mFpcX-qbvfs-xIsFhx2UUvf9cSRhJuQ-mGmXch_v7iOKH5eOYv2CunZheDTkcgPle13S0W0a56GxS1VAULDj-2kKjIumYR8nb6RJ32us8" id="44" name="Google Shape;44;p20"/>
          <p:cNvPicPr preferRelativeResize="0"/>
          <p:nvPr/>
        </p:nvPicPr>
        <p:blipFill rotWithShape="1">
          <a:blip r:embed="rId4">
            <a:alphaModFix/>
          </a:blip>
          <a:srcRect b="31638" l="0" r="0" t="14821"/>
          <a:stretch/>
        </p:blipFill>
        <p:spPr>
          <a:xfrm>
            <a:off x="5557533" y="4439638"/>
            <a:ext cx="2635516" cy="803684"/>
          </a:xfrm>
          <a:prstGeom prst="rect">
            <a:avLst/>
          </a:prstGeom>
          <a:noFill/>
          <a:ln>
            <a:noFill/>
          </a:ln>
        </p:spPr>
      </p:pic>
      <p:sp>
        <p:nvSpPr>
          <p:cNvPr id="45" name="Google Shape;45;p20"/>
          <p:cNvSpPr txBox="1"/>
          <p:nvPr/>
        </p:nvSpPr>
        <p:spPr>
          <a:xfrm>
            <a:off x="2624554" y="2663563"/>
            <a:ext cx="5846081" cy="116549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1" i="0" lang="en-US" sz="6000" u="none" cap="none" strike="noStrike">
                <a:solidFill>
                  <a:schemeClr val="dk1"/>
                </a:solidFill>
                <a:latin typeface="Calibri"/>
                <a:ea typeface="Calibri"/>
                <a:cs typeface="Calibri"/>
                <a:sym typeface="Calibri"/>
              </a:rPr>
              <a:t>Muchas gracias</a:t>
            </a:r>
            <a:endParaRPr b="0" i="0" sz="1400" u="none" cap="none" strike="noStrike">
              <a:solidFill>
                <a:srgbClr val="000000"/>
              </a:solidFill>
              <a:latin typeface="Arial"/>
              <a:ea typeface="Arial"/>
              <a:cs typeface="Arial"/>
              <a:sym typeface="Arial"/>
            </a:endParaRPr>
          </a:p>
        </p:txBody>
      </p:sp>
      <p:sp>
        <p:nvSpPr>
          <p:cNvPr id="46" name="Google Shape;46;p20"/>
          <p:cNvSpPr txBox="1"/>
          <p:nvPr/>
        </p:nvSpPr>
        <p:spPr>
          <a:xfrm>
            <a:off x="2624553" y="3683146"/>
            <a:ext cx="5846081" cy="229186"/>
          </a:xfrm>
          <a:prstGeom prst="rect">
            <a:avLst/>
          </a:prstGeom>
          <a:noFill/>
          <a:ln>
            <a:noFill/>
          </a:ln>
        </p:spPr>
        <p:txBody>
          <a:bodyPr anchorCtr="0" anchor="b"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555"/>
              <a:buFont typeface="Calibri"/>
              <a:buNone/>
            </a:pPr>
            <a:br>
              <a:rPr b="0" i="0" lang="en-US" sz="555" u="none" cap="none" strike="noStrike">
                <a:solidFill>
                  <a:schemeClr val="dk1"/>
                </a:solidFill>
                <a:latin typeface="Calibri"/>
                <a:ea typeface="Calibri"/>
                <a:cs typeface="Calibri"/>
                <a:sym typeface="Calibri"/>
              </a:rPr>
            </a:br>
            <a:r>
              <a:rPr b="0" i="0" lang="en-US" sz="555" u="none" cap="none" strike="noStrike">
                <a:solidFill>
                  <a:srgbClr val="444444"/>
                </a:solidFill>
                <a:latin typeface="Helvetica Neue"/>
                <a:ea typeface="Helvetica Neue"/>
                <a:cs typeface="Helvetica Neue"/>
                <a:sym typeface="Helvetica Neue"/>
              </a:rPr>
              <a:t>01001101 01110101 01100011 01101000 01100001 01110011 00100000 01100111 01110010 01100001 01100011 01101001 01100001 01110011</a:t>
            </a:r>
            <a:endParaRPr b="1" i="0" sz="555" u="none" cap="none" strike="noStrike">
              <a:solidFill>
                <a:schemeClr val="dk1"/>
              </a:solidFill>
              <a:latin typeface="Calibri"/>
              <a:ea typeface="Calibri"/>
              <a:cs typeface="Calibri"/>
              <a:sym typeface="Calibri"/>
            </a:endParaRPr>
          </a:p>
        </p:txBody>
      </p:sp>
      <p:grpSp>
        <p:nvGrpSpPr>
          <p:cNvPr id="47" name="Google Shape;47;p20"/>
          <p:cNvGrpSpPr/>
          <p:nvPr/>
        </p:nvGrpSpPr>
        <p:grpSpPr>
          <a:xfrm>
            <a:off x="-12700" y="-2229"/>
            <a:ext cx="2705821" cy="6860233"/>
            <a:chOff x="-12700" y="-2229"/>
            <a:chExt cx="2705821" cy="6860233"/>
          </a:xfrm>
        </p:grpSpPr>
        <p:sp>
          <p:nvSpPr>
            <p:cNvPr id="48" name="Google Shape;48;p20"/>
            <p:cNvSpPr/>
            <p:nvPr/>
          </p:nvSpPr>
          <p:spPr>
            <a:xfrm>
              <a:off x="-270" y="5986919"/>
              <a:ext cx="1742170" cy="871085"/>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 name="Google Shape;49;p20"/>
            <p:cNvSpPr/>
            <p:nvPr/>
          </p:nvSpPr>
          <p:spPr>
            <a:xfrm rot="5400000">
              <a:off x="-409146" y="403358"/>
              <a:ext cx="1616927" cy="805754"/>
            </a:xfrm>
            <a:prstGeom prst="triangle">
              <a:avLst>
                <a:gd fmla="val 50000" name="adj"/>
              </a:avLst>
            </a:prstGeom>
            <a:solidFill>
              <a:srgbClr val="F05C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 name="Google Shape;50;p20"/>
            <p:cNvSpPr/>
            <p:nvPr/>
          </p:nvSpPr>
          <p:spPr>
            <a:xfrm rot="2700000">
              <a:off x="255135" y="1128813"/>
              <a:ext cx="1231900" cy="1231900"/>
            </a:xfrm>
            <a:prstGeom prst="rect">
              <a:avLst/>
            </a:prstGeom>
            <a:solidFill>
              <a:srgbClr val="374E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 name="Google Shape;51;p20"/>
            <p:cNvSpPr/>
            <p:nvPr/>
          </p:nvSpPr>
          <p:spPr>
            <a:xfrm rot="5400000">
              <a:off x="-418287" y="5523999"/>
              <a:ext cx="1616927" cy="805754"/>
            </a:xfrm>
            <a:prstGeom prst="triangle">
              <a:avLst>
                <a:gd fmla="val 50000" name="adj"/>
              </a:avLst>
            </a:prstGeom>
            <a:solidFill>
              <a:srgbClr val="F05C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 name="Google Shape;52;p20"/>
            <p:cNvSpPr/>
            <p:nvPr/>
          </p:nvSpPr>
          <p:spPr>
            <a:xfrm rot="2700000">
              <a:off x="254864" y="4372397"/>
              <a:ext cx="1231900" cy="1231900"/>
            </a:xfrm>
            <a:prstGeom prst="rect">
              <a:avLst/>
            </a:prstGeom>
            <a:solidFill>
              <a:srgbClr val="FAD3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 name="Google Shape;53;p20"/>
            <p:cNvSpPr/>
            <p:nvPr/>
          </p:nvSpPr>
          <p:spPr>
            <a:xfrm rot="2700000">
              <a:off x="1206086" y="5311919"/>
              <a:ext cx="1231900" cy="1231900"/>
            </a:xfrm>
            <a:prstGeom prst="rect">
              <a:avLst/>
            </a:prstGeom>
            <a:solidFill>
              <a:srgbClr val="40AA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4" name="Google Shape;54;p2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ción">
  <p:cSld name="Sección">
    <p:spTree>
      <p:nvGrpSpPr>
        <p:cNvPr id="55" name="Shape 55"/>
        <p:cNvGrpSpPr/>
        <p:nvPr/>
      </p:nvGrpSpPr>
      <p:grpSpPr>
        <a:xfrm>
          <a:off x="0" y="0"/>
          <a:ext cx="0" cy="0"/>
          <a:chOff x="0" y="0"/>
          <a:chExt cx="0" cy="0"/>
        </a:xfrm>
      </p:grpSpPr>
      <p:sp>
        <p:nvSpPr>
          <p:cNvPr id="56" name="Google Shape;56;p14"/>
          <p:cNvSpPr txBox="1"/>
          <p:nvPr>
            <p:ph type="ctrTitle"/>
          </p:nvPr>
        </p:nvSpPr>
        <p:spPr>
          <a:xfrm>
            <a:off x="1930400" y="2297874"/>
            <a:ext cx="9733035" cy="1131126"/>
          </a:xfrm>
          <a:prstGeom prst="rect">
            <a:avLst/>
          </a:prstGeom>
          <a:noFill/>
          <a:ln>
            <a:noFill/>
          </a:ln>
        </p:spPr>
        <p:txBody>
          <a:bodyPr anchorCtr="0" anchor="t" bIns="45700" lIns="91425" spcFirstLastPara="1" rIns="91425" wrap="square" tIns="45700">
            <a:normAutofit/>
          </a:bodyPr>
          <a:lstStyle>
            <a:lvl1pPr lvl="0" marR="0" rtl="0" algn="r">
              <a:lnSpc>
                <a:spcPct val="9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 name="Google Shape;57;p14"/>
          <p:cNvSpPr txBox="1"/>
          <p:nvPr>
            <p:ph idx="1" type="subTitle"/>
          </p:nvPr>
        </p:nvSpPr>
        <p:spPr>
          <a:xfrm>
            <a:off x="2519435" y="3537914"/>
            <a:ext cx="9144000" cy="805486"/>
          </a:xfrm>
          <a:prstGeom prst="rect">
            <a:avLst/>
          </a:prstGeom>
          <a:noFill/>
          <a:ln>
            <a:noFill/>
          </a:ln>
        </p:spPr>
        <p:txBody>
          <a:bodyPr anchorCtr="0" anchor="t" bIns="45700" lIns="91425" spcFirstLastPara="1" rIns="91425" wrap="square" tIns="45700">
            <a:noAutofit/>
          </a:bodyPr>
          <a:lstStyle>
            <a:lvl1pPr lvl="0" marR="0" rtl="0" algn="r">
              <a:lnSpc>
                <a:spcPct val="90000"/>
              </a:lnSpc>
              <a:spcBef>
                <a:spcPts val="1000"/>
              </a:spcBef>
              <a:spcAft>
                <a:spcPts val="0"/>
              </a:spcAft>
              <a:buClr>
                <a:srgbClr val="3F3F3F"/>
              </a:buClr>
              <a:buSzPts val="2400"/>
              <a:buFont typeface="Arial"/>
              <a:buNone/>
              <a:defRPr b="0" i="0" sz="24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8" name="Google Shape;58;p1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bliografía y lecturas complementarias">
  <p:cSld name="Bibliografía y lecturas complementarias">
    <p:spTree>
      <p:nvGrpSpPr>
        <p:cNvPr id="59" name="Shape 59"/>
        <p:cNvGrpSpPr/>
        <p:nvPr/>
      </p:nvGrpSpPr>
      <p:grpSpPr>
        <a:xfrm>
          <a:off x="0" y="0"/>
          <a:ext cx="0" cy="0"/>
          <a:chOff x="0" y="0"/>
          <a:chExt cx="0" cy="0"/>
        </a:xfrm>
      </p:grpSpPr>
      <p:sp>
        <p:nvSpPr>
          <p:cNvPr id="60" name="Google Shape;60;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rgbClr val="00B0F0"/>
              </a:buClr>
              <a:buSzPts val="2000"/>
              <a:buFont typeface="Arial"/>
              <a:buChar char="•"/>
              <a:defRPr b="0" i="0" sz="20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Google Shape;61;p19"/>
          <p:cNvSpPr txBox="1"/>
          <p:nvPr/>
        </p:nvSpPr>
        <p:spPr>
          <a:xfrm>
            <a:off x="838200" y="347971"/>
            <a:ext cx="10515600" cy="621528"/>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Bibliografía y lecturas complementarias</a:t>
            </a:r>
            <a:endParaRPr b="0" i="0" sz="1400" u="none" cap="none" strike="noStrike">
              <a:solidFill>
                <a:srgbClr val="000000"/>
              </a:solidFill>
              <a:latin typeface="Arial"/>
              <a:ea typeface="Arial"/>
              <a:cs typeface="Arial"/>
              <a:sym typeface="Arial"/>
            </a:endParaRPr>
          </a:p>
        </p:txBody>
      </p:sp>
      <p:sp>
        <p:nvSpPr>
          <p:cNvPr id="62" name="Google Shape;62;p1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 contenedor SIN bullets">
  <p:cSld name="Título y un contenedor SIN bullets">
    <p:spTree>
      <p:nvGrpSpPr>
        <p:cNvPr id="63" name="Shape 63"/>
        <p:cNvGrpSpPr/>
        <p:nvPr/>
      </p:nvGrpSpPr>
      <p:grpSpPr>
        <a:xfrm>
          <a:off x="0" y="0"/>
          <a:ext cx="0" cy="0"/>
          <a:chOff x="0" y="0"/>
          <a:chExt cx="0" cy="0"/>
        </a:xfrm>
      </p:grpSpPr>
      <p:sp>
        <p:nvSpPr>
          <p:cNvPr id="64" name="Google Shape;64;p22"/>
          <p:cNvSpPr txBox="1"/>
          <p:nvPr>
            <p:ph idx="1" type="body"/>
          </p:nvPr>
        </p:nvSpPr>
        <p:spPr>
          <a:xfrm>
            <a:off x="838201" y="1825625"/>
            <a:ext cx="10515600" cy="435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22"/>
          <p:cNvSpPr txBox="1"/>
          <p:nvPr>
            <p:ph type="title"/>
          </p:nvPr>
        </p:nvSpPr>
        <p:spPr>
          <a:xfrm>
            <a:off x="838200" y="345124"/>
            <a:ext cx="10515600" cy="62152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6" name="Google Shape;66;p22"/>
          <p:cNvSpPr txBox="1"/>
          <p:nvPr>
            <p:ph idx="2" type="subTitle"/>
          </p:nvPr>
        </p:nvSpPr>
        <p:spPr>
          <a:xfrm>
            <a:off x="838200" y="1005842"/>
            <a:ext cx="10515600" cy="261256"/>
          </a:xfrm>
          <a:prstGeom prst="rect">
            <a:avLst/>
          </a:prstGeom>
          <a:noFill/>
          <a:ln>
            <a:noFill/>
          </a:ln>
        </p:spPr>
        <p:txBody>
          <a:bodyPr anchorCtr="0" anchor="ctr" bIns="0" lIns="91425" spcFirstLastPara="1" rIns="91425" wrap="square" tIns="0">
            <a:noAutofit/>
          </a:bodyPr>
          <a:lstStyle>
            <a:lvl1pPr lvl="0" marR="0" rtl="0" algn="l">
              <a:lnSpc>
                <a:spcPct val="100000"/>
              </a:lnSpc>
              <a:spcBef>
                <a:spcPts val="0"/>
              </a:spcBef>
              <a:spcAft>
                <a:spcPts val="0"/>
              </a:spcAft>
              <a:buClr>
                <a:srgbClr val="3F3F3F"/>
              </a:buClr>
              <a:buSzPts val="1280"/>
              <a:buFont typeface="Calibri"/>
              <a:buNone/>
              <a:defRPr b="0" i="0" sz="18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67" name="Google Shape;67;p22"/>
          <p:cNvSpPr txBox="1"/>
          <p:nvPr>
            <p:ph idx="3" type="body"/>
          </p:nvPr>
        </p:nvSpPr>
        <p:spPr>
          <a:xfrm>
            <a:off x="838200" y="6223263"/>
            <a:ext cx="10515600" cy="3822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00B0F0"/>
              </a:buClr>
              <a:buSzPts val="1200"/>
              <a:buFont typeface="Arial"/>
              <a:buNone/>
              <a:defRPr b="0" i="0" sz="1200" u="none" cap="none" strike="noStrike">
                <a:solidFill>
                  <a:srgbClr val="595959"/>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 name="Google Shape;68;p2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0"/>
          <p:cNvPicPr preferRelativeResize="0"/>
          <p:nvPr/>
        </p:nvPicPr>
        <p:blipFill rotWithShape="1">
          <a:blip r:embed="rId1">
            <a:alphaModFix/>
          </a:blip>
          <a:srcRect b="6536" l="0" r="0" t="5615"/>
          <a:stretch/>
        </p:blipFill>
        <p:spPr>
          <a:xfrm>
            <a:off x="0" y="0"/>
            <a:ext cx="596675" cy="6858000"/>
          </a:xfrm>
          <a:prstGeom prst="rect">
            <a:avLst/>
          </a:prstGeom>
          <a:noFill/>
          <a:ln>
            <a:noFill/>
          </a:ln>
        </p:spPr>
      </p:pic>
      <p:sp>
        <p:nvSpPr>
          <p:cNvPr id="11" name="Google Shape;11;p1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b90b78d93a_0_244"/>
          <p:cNvSpPr txBox="1"/>
          <p:nvPr>
            <p:ph type="ctrTitle"/>
          </p:nvPr>
        </p:nvSpPr>
        <p:spPr>
          <a:xfrm>
            <a:off x="1300235" y="2297874"/>
            <a:ext cx="103632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US"/>
              <a:t>Aprendizaje No Supervisado</a:t>
            </a:r>
            <a:endParaRPr/>
          </a:p>
        </p:txBody>
      </p:sp>
      <p:sp>
        <p:nvSpPr>
          <p:cNvPr id="74" name="Google Shape;74;gb90b78d93a_0_244"/>
          <p:cNvSpPr txBox="1"/>
          <p:nvPr>
            <p:ph idx="2" type="body"/>
          </p:nvPr>
        </p:nvSpPr>
        <p:spPr>
          <a:xfrm>
            <a:off x="8064499"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20"/>
              <a:t>Jennifer Paredes</a:t>
            </a:r>
            <a:endParaRPr sz="2220"/>
          </a:p>
        </p:txBody>
      </p:sp>
      <p:sp>
        <p:nvSpPr>
          <p:cNvPr id="75" name="Google Shape;75;gb90b78d93a_0_244"/>
          <p:cNvSpPr txBox="1"/>
          <p:nvPr>
            <p:ph idx="3" type="body"/>
          </p:nvPr>
        </p:nvSpPr>
        <p:spPr>
          <a:xfrm>
            <a:off x="8064499" y="4459691"/>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rgbClr val="0070C0"/>
              </a:buClr>
              <a:buSzPts val="1480"/>
              <a:buNone/>
            </a:pPr>
            <a:r>
              <a:rPr lang="en-US" sz="1480"/>
              <a:t>j.paredes@udd.cl</a:t>
            </a:r>
            <a:endParaRPr sz="1480"/>
          </a:p>
        </p:txBody>
      </p:sp>
      <p:sp>
        <p:nvSpPr>
          <p:cNvPr id="76" name="Google Shape;76;gb90b78d93a_0_244"/>
          <p:cNvSpPr txBox="1"/>
          <p:nvPr>
            <p:ph idx="4" type="body"/>
          </p:nvPr>
        </p:nvSpPr>
        <p:spPr>
          <a:xfrm>
            <a:off x="8064499" y="4796539"/>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None/>
            </a:pPr>
            <a:r>
              <a:rPr lang="en-US"/>
              <a:t>https://www.linkedin.com/in/</a:t>
            </a:r>
            <a:endParaRPr/>
          </a:p>
        </p:txBody>
      </p:sp>
      <p:sp>
        <p:nvSpPr>
          <p:cNvPr id="77" name="Google Shape;77;gb90b78d93a_0_244"/>
          <p:cNvSpPr txBox="1"/>
          <p:nvPr>
            <p:ph idx="5" type="body"/>
          </p:nvPr>
        </p:nvSpPr>
        <p:spPr>
          <a:xfrm>
            <a:off x="4402065"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20"/>
              <a:t>MSc. Christopher Pope</a:t>
            </a:r>
            <a:endParaRPr sz="2220"/>
          </a:p>
          <a:p>
            <a:pPr indent="0" lvl="0" marL="0" rtl="0" algn="r">
              <a:lnSpc>
                <a:spcPct val="90000"/>
              </a:lnSpc>
              <a:spcBef>
                <a:spcPts val="0"/>
              </a:spcBef>
              <a:spcAft>
                <a:spcPts val="0"/>
              </a:spcAft>
              <a:buClr>
                <a:schemeClr val="dk1"/>
              </a:buClr>
              <a:buSzPts val="2400"/>
              <a:buNone/>
            </a:pPr>
            <a:r>
              <a:t/>
            </a:r>
            <a:endParaRPr/>
          </a:p>
        </p:txBody>
      </p:sp>
      <p:sp>
        <p:nvSpPr>
          <p:cNvPr id="78" name="Google Shape;78;gb90b78d93a_0_244"/>
          <p:cNvSpPr txBox="1"/>
          <p:nvPr>
            <p:ph idx="6" type="body"/>
          </p:nvPr>
        </p:nvSpPr>
        <p:spPr>
          <a:xfrm>
            <a:off x="4402065" y="4459691"/>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rgbClr val="0070C0"/>
              </a:buClr>
              <a:buSzPts val="1480"/>
              <a:buFont typeface="Arial"/>
              <a:buNone/>
            </a:pPr>
            <a:r>
              <a:rPr lang="en-US" sz="1480"/>
              <a:t>c.pope@udd.cl</a:t>
            </a:r>
            <a:endParaRPr sz="1480"/>
          </a:p>
          <a:p>
            <a:pPr indent="0" lvl="0" marL="0" rtl="0" algn="r">
              <a:lnSpc>
                <a:spcPct val="90000"/>
              </a:lnSpc>
              <a:spcBef>
                <a:spcPts val="0"/>
              </a:spcBef>
              <a:spcAft>
                <a:spcPts val="0"/>
              </a:spcAft>
              <a:buClr>
                <a:srgbClr val="0070C0"/>
              </a:buClr>
              <a:buSzPts val="1600"/>
              <a:buNone/>
            </a:pPr>
            <a:r>
              <a:t/>
            </a:r>
            <a:endParaRPr/>
          </a:p>
        </p:txBody>
      </p:sp>
      <p:sp>
        <p:nvSpPr>
          <p:cNvPr id="79" name="Google Shape;79;gb90b78d93a_0_244"/>
          <p:cNvSpPr txBox="1"/>
          <p:nvPr>
            <p:ph idx="7" type="body"/>
          </p:nvPr>
        </p:nvSpPr>
        <p:spPr>
          <a:xfrm>
            <a:off x="3514428"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Font typeface="Arial"/>
              <a:buNone/>
            </a:pPr>
            <a:r>
              <a:rPr lang="en-US"/>
              <a:t>https://www.linkedin.com/in/cpopesch/</a:t>
            </a:r>
            <a:endParaRPr/>
          </a:p>
          <a:p>
            <a:pPr indent="0" lvl="0" marL="0" rtl="0" algn="r">
              <a:lnSpc>
                <a:spcPct val="90000"/>
              </a:lnSpc>
              <a:spcBef>
                <a:spcPts val="0"/>
              </a:spcBef>
              <a:spcAft>
                <a:spcPts val="0"/>
              </a:spcAft>
              <a:buSzPts val="1600"/>
              <a:buNone/>
            </a:pPr>
            <a:r>
              <a:t/>
            </a:r>
            <a:endParaRPr/>
          </a:p>
        </p:txBody>
      </p:sp>
      <p:pic>
        <p:nvPicPr>
          <p:cNvPr id="80" name="Google Shape;80;gb90b78d93a_0_244"/>
          <p:cNvPicPr preferRelativeResize="0"/>
          <p:nvPr/>
        </p:nvPicPr>
        <p:blipFill rotWithShape="1">
          <a:blip r:embed="rId3">
            <a:alphaModFix/>
          </a:blip>
          <a:srcRect b="0" l="0" r="0" t="0"/>
          <a:stretch/>
        </p:blipFill>
        <p:spPr>
          <a:xfrm>
            <a:off x="3711448" y="5682607"/>
            <a:ext cx="2384552" cy="874336"/>
          </a:xfrm>
          <a:prstGeom prst="rect">
            <a:avLst/>
          </a:prstGeom>
          <a:noFill/>
          <a:ln>
            <a:noFill/>
          </a:ln>
        </p:spPr>
      </p:pic>
      <p:sp>
        <p:nvSpPr>
          <p:cNvPr id="81" name="Google Shape;81;gb90b78d93a_0_244"/>
          <p:cNvSpPr txBox="1"/>
          <p:nvPr>
            <p:ph idx="1" type="subTitle"/>
          </p:nvPr>
        </p:nvSpPr>
        <p:spPr>
          <a:xfrm>
            <a:off x="1328585" y="3026239"/>
            <a:ext cx="9144000" cy="805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2400"/>
              <a:buNone/>
            </a:pPr>
            <a:r>
              <a:rPr lang="en-US"/>
              <a:t>Conceptos Básicos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b90b78d93a_0_8"/>
          <p:cNvSpPr txBox="1"/>
          <p:nvPr>
            <p:ph idx="1" type="subTitle"/>
          </p:nvPr>
        </p:nvSpPr>
        <p:spPr>
          <a:xfrm>
            <a:off x="2452425" y="1265200"/>
            <a:ext cx="8956500" cy="14763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a:t>Estos algoritmos de aprendizaje no supervisado tienen una gama increíblemente amplia de aplicaciones y son muy útiles para resolver problemas del mundo real como la detección de anomalías, la recomendación de sistemas, la agrupación de documentos o la búsqueda de clientes con intereses comunes basados en sus compras.</a:t>
            </a:r>
            <a:endParaRPr/>
          </a:p>
          <a:p>
            <a:pPr indent="0" lvl="0" marL="0" marR="0" rtl="0" algn="just">
              <a:lnSpc>
                <a:spcPct val="90000"/>
              </a:lnSpc>
              <a:spcBef>
                <a:spcPts val="1000"/>
              </a:spcBef>
              <a:spcAft>
                <a:spcPts val="0"/>
              </a:spcAft>
              <a:buSzPts val="2000"/>
              <a:buNone/>
            </a:pPr>
            <a:r>
              <a:rPr lang="en-US"/>
              <a:t>Algunos de los algoritmos de agrupación más comunes son:</a:t>
            </a:r>
            <a:endParaRPr/>
          </a:p>
          <a:p>
            <a:pPr indent="-355600" lvl="0" marL="457200" marR="0" rtl="0" algn="just">
              <a:lnSpc>
                <a:spcPct val="90000"/>
              </a:lnSpc>
              <a:spcBef>
                <a:spcPts val="1000"/>
              </a:spcBef>
              <a:spcAft>
                <a:spcPts val="0"/>
              </a:spcAft>
              <a:buSzPts val="2000"/>
              <a:buChar char="●"/>
            </a:pPr>
            <a:r>
              <a:rPr lang="en-US"/>
              <a:t>K-Medias</a:t>
            </a:r>
            <a:endParaRPr/>
          </a:p>
          <a:p>
            <a:pPr indent="-355600" lvl="0" marL="457200" marR="0" rtl="0" algn="just">
              <a:lnSpc>
                <a:spcPct val="90000"/>
              </a:lnSpc>
              <a:spcBef>
                <a:spcPts val="0"/>
              </a:spcBef>
              <a:spcAft>
                <a:spcPts val="0"/>
              </a:spcAft>
              <a:buSzPts val="2000"/>
              <a:buChar char="●"/>
            </a:pPr>
            <a:r>
              <a:rPr lang="en-US"/>
              <a:t>Clusterización Jerárquica</a:t>
            </a:r>
            <a:endParaRPr/>
          </a:p>
          <a:p>
            <a:pPr indent="-355600" lvl="0" marL="457200" marR="0" rtl="0" algn="just">
              <a:lnSpc>
                <a:spcPct val="90000"/>
              </a:lnSpc>
              <a:spcBef>
                <a:spcPts val="0"/>
              </a:spcBef>
              <a:spcAft>
                <a:spcPts val="0"/>
              </a:spcAft>
              <a:buSzPts val="2000"/>
              <a:buChar char="●"/>
            </a:pPr>
            <a:r>
              <a:rPr lang="en-US"/>
              <a:t>Density Based Scan Clustering (DBSCAN)</a:t>
            </a:r>
            <a:endParaRPr/>
          </a:p>
          <a:p>
            <a:pPr indent="-355600" lvl="0" marL="457200" marR="0" rtl="0" algn="just">
              <a:lnSpc>
                <a:spcPct val="90000"/>
              </a:lnSpc>
              <a:spcBef>
                <a:spcPts val="0"/>
              </a:spcBef>
              <a:spcAft>
                <a:spcPts val="0"/>
              </a:spcAft>
              <a:buSzPts val="2000"/>
              <a:buChar char="●"/>
            </a:pPr>
            <a:r>
              <a:rPr lang="en-US"/>
              <a:t>Modelo de Agrupamiento Gaussiano</a:t>
            </a:r>
            <a:endParaRPr/>
          </a:p>
        </p:txBody>
      </p:sp>
      <p:sp>
        <p:nvSpPr>
          <p:cNvPr id="158" name="Google Shape;158;gb90b78d93a_0_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59" name="Google Shape;159;gb90b78d93a_0_8"/>
          <p:cNvSpPr txBox="1"/>
          <p:nvPr>
            <p:ph type="ctrTitle"/>
          </p:nvPr>
        </p:nvSpPr>
        <p:spPr>
          <a:xfrm>
            <a:off x="2452450" y="354106"/>
            <a:ext cx="92250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Clustering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b90b78d93a_0_15"/>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Algoritmo K-means</a:t>
            </a:r>
            <a:endParaRPr/>
          </a:p>
        </p:txBody>
      </p:sp>
      <p:sp>
        <p:nvSpPr>
          <p:cNvPr id="166" name="Google Shape;166;gb90b78d93a_0_15"/>
          <p:cNvSpPr txBox="1"/>
          <p:nvPr>
            <p:ph idx="1" type="subTitle"/>
          </p:nvPr>
        </p:nvSpPr>
        <p:spPr>
          <a:xfrm>
            <a:off x="2438399" y="1205875"/>
            <a:ext cx="9225000" cy="4305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El algoritmo K-means tiene como objetivo encontrar y agrupar en clases los puntos de datos que tienen una alta similitud entre ellos. En los términos del algoritmo, esta similitud se entiende como lo opuesto de la distancia entre puntos de datos. Cuanto más cerca estén los puntos de datos, más similares y con más probabilidades de pertenecer al mismo clúster serán.</a:t>
            </a:r>
            <a:endParaRPr/>
          </a:p>
        </p:txBody>
      </p:sp>
      <p:sp>
        <p:nvSpPr>
          <p:cNvPr id="167" name="Google Shape;167;gb90b78d93a_0_1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168" name="Google Shape;168;gb90b78d93a_0_15"/>
          <p:cNvPicPr preferRelativeResize="0"/>
          <p:nvPr/>
        </p:nvPicPr>
        <p:blipFill rotWithShape="1">
          <a:blip r:embed="rId3">
            <a:alphaModFix/>
          </a:blip>
          <a:srcRect b="0" l="0" r="0" t="0"/>
          <a:stretch/>
        </p:blipFill>
        <p:spPr>
          <a:xfrm>
            <a:off x="3813550" y="2892388"/>
            <a:ext cx="6667500" cy="3533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b90b78d93a_0_23"/>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Pasos del Algoritmo K-means</a:t>
            </a:r>
            <a:endParaRPr/>
          </a:p>
        </p:txBody>
      </p:sp>
      <p:sp>
        <p:nvSpPr>
          <p:cNvPr id="175" name="Google Shape;175;gb90b78d93a_0_23"/>
          <p:cNvSpPr txBox="1"/>
          <p:nvPr>
            <p:ph idx="1" type="subTitle"/>
          </p:nvPr>
        </p:nvSpPr>
        <p:spPr>
          <a:xfrm>
            <a:off x="2438399" y="1434475"/>
            <a:ext cx="9225000" cy="43059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AutoNum type="arabicPeriod"/>
            </a:pPr>
            <a:r>
              <a:rPr lang="en-US"/>
              <a:t>Elegir k, el número de clusters que queremos que nos encuentren.</a:t>
            </a:r>
            <a:endParaRPr/>
          </a:p>
          <a:p>
            <a:pPr indent="-355600" lvl="0" marL="457200" rtl="0" algn="just">
              <a:lnSpc>
                <a:spcPct val="90000"/>
              </a:lnSpc>
              <a:spcBef>
                <a:spcPts val="1000"/>
              </a:spcBef>
              <a:spcAft>
                <a:spcPts val="0"/>
              </a:spcAft>
              <a:buSzPts val="2000"/>
              <a:buAutoNum type="arabicPeriod"/>
            </a:pPr>
            <a:r>
              <a:rPr lang="en-US"/>
              <a:t>Luego, el algoritmo seleccionará aleatoriamente los centroides de cada grupo.</a:t>
            </a:r>
            <a:endParaRPr/>
          </a:p>
          <a:p>
            <a:pPr indent="-355600" lvl="0" marL="457200" rtl="0" algn="just">
              <a:lnSpc>
                <a:spcPct val="90000"/>
              </a:lnSpc>
              <a:spcBef>
                <a:spcPts val="1000"/>
              </a:spcBef>
              <a:spcAft>
                <a:spcPts val="0"/>
              </a:spcAft>
              <a:buSzPts val="2000"/>
              <a:buAutoNum type="arabicPeriod"/>
            </a:pPr>
            <a:r>
              <a:rPr lang="en-US"/>
              <a:t>Se asignará cada punto de datos al centroide más cercano (utilizando la distancia euclídea).</a:t>
            </a:r>
            <a:endParaRPr/>
          </a:p>
          <a:p>
            <a:pPr indent="-355600" lvl="0" marL="457200" rtl="0" algn="just">
              <a:lnSpc>
                <a:spcPct val="90000"/>
              </a:lnSpc>
              <a:spcBef>
                <a:spcPts val="1000"/>
              </a:spcBef>
              <a:spcAft>
                <a:spcPts val="0"/>
              </a:spcAft>
              <a:buSzPts val="2000"/>
              <a:buAutoNum type="arabicPeriod"/>
            </a:pPr>
            <a:r>
              <a:rPr lang="en-US"/>
              <a:t>Se calculará la inercia del conglomerado.</a:t>
            </a:r>
            <a:endParaRPr/>
          </a:p>
          <a:p>
            <a:pPr indent="-355600" lvl="0" marL="457200" rtl="0" algn="just">
              <a:lnSpc>
                <a:spcPct val="90000"/>
              </a:lnSpc>
              <a:spcBef>
                <a:spcPts val="1000"/>
              </a:spcBef>
              <a:spcAft>
                <a:spcPts val="0"/>
              </a:spcAft>
              <a:buSzPts val="2000"/>
              <a:buAutoNum type="arabicPeriod"/>
            </a:pPr>
            <a:r>
              <a:rPr lang="en-US"/>
              <a:t>Los nuevos centroides se calcularán como la media de los puntos que pertenecen al centroide del paso anterior. En otras palabras, calculando el error cuadrático mínimo de los puntos de datos al centro de cada cluster, moviendo el centro hacia ese punto.</a:t>
            </a:r>
            <a:endParaRPr/>
          </a:p>
          <a:p>
            <a:pPr indent="-355600" lvl="0" marL="457200" rtl="0" algn="just">
              <a:lnSpc>
                <a:spcPct val="90000"/>
              </a:lnSpc>
              <a:spcBef>
                <a:spcPts val="1000"/>
              </a:spcBef>
              <a:spcAft>
                <a:spcPts val="1000"/>
              </a:spcAft>
              <a:buSzPts val="2000"/>
              <a:buAutoNum type="arabicPeriod"/>
            </a:pPr>
            <a:r>
              <a:rPr lang="en-US"/>
              <a:t>Volver al paso 3.</a:t>
            </a:r>
            <a:endParaRPr/>
          </a:p>
        </p:txBody>
      </p:sp>
      <p:sp>
        <p:nvSpPr>
          <p:cNvPr id="176" name="Google Shape;176;gb90b78d93a_0_2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b90b78d93a_0_31"/>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Hiperparámetros K-means</a:t>
            </a:r>
            <a:endParaRPr/>
          </a:p>
        </p:txBody>
      </p:sp>
      <p:sp>
        <p:nvSpPr>
          <p:cNvPr id="183" name="Google Shape;183;gb90b78d93a_0_31"/>
          <p:cNvSpPr txBox="1"/>
          <p:nvPr>
            <p:ph idx="1" type="subTitle"/>
          </p:nvPr>
        </p:nvSpPr>
        <p:spPr>
          <a:xfrm>
            <a:off x="2438399" y="1205875"/>
            <a:ext cx="9225000" cy="43059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Char char="●"/>
            </a:pPr>
            <a:r>
              <a:rPr lang="en-US"/>
              <a:t>Número de grupos: El número de clusters y centros de generación.</a:t>
            </a:r>
            <a:endParaRPr/>
          </a:p>
          <a:p>
            <a:pPr indent="-355600" lvl="0" marL="457200" rtl="0" algn="just">
              <a:lnSpc>
                <a:spcPct val="90000"/>
              </a:lnSpc>
              <a:spcBef>
                <a:spcPts val="1000"/>
              </a:spcBef>
              <a:spcAft>
                <a:spcPts val="0"/>
              </a:spcAft>
              <a:buSzPts val="2000"/>
              <a:buChar char="●"/>
            </a:pPr>
            <a:r>
              <a:rPr lang="en-US"/>
              <a:t>Máximas iteraciones: del algoritmo para una sola ejecución.</a:t>
            </a:r>
            <a:endParaRPr/>
          </a:p>
          <a:p>
            <a:pPr indent="-355600" lvl="0" marL="457200" rtl="0" algn="just">
              <a:lnSpc>
                <a:spcPct val="90000"/>
              </a:lnSpc>
              <a:spcBef>
                <a:spcPts val="1000"/>
              </a:spcBef>
              <a:spcAft>
                <a:spcPts val="1000"/>
              </a:spcAft>
              <a:buSzPts val="2000"/>
              <a:buChar char="●"/>
            </a:pPr>
            <a:r>
              <a:rPr lang="en-US"/>
              <a:t>Número inicial: El número de veces que el algoritmo se ejecutará con diferentes semillas de centroide. El resultado final será el mejor rendimiento del número definido de corridas consecutivas, en términos de inercia.</a:t>
            </a:r>
            <a:endParaRPr/>
          </a:p>
        </p:txBody>
      </p:sp>
      <p:sp>
        <p:nvSpPr>
          <p:cNvPr id="184" name="Google Shape;184;gb90b78d93a_0_3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85" name="Google Shape;185;gb90b78d93a_0_31"/>
          <p:cNvSpPr txBox="1"/>
          <p:nvPr>
            <p:ph type="ctrTitle"/>
          </p:nvPr>
        </p:nvSpPr>
        <p:spPr>
          <a:xfrm>
            <a:off x="2452438" y="39355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Limitaciones K-means</a:t>
            </a:r>
            <a:endParaRPr/>
          </a:p>
        </p:txBody>
      </p:sp>
      <p:sp>
        <p:nvSpPr>
          <p:cNvPr id="186" name="Google Shape;186;gb90b78d93a_0_31"/>
          <p:cNvSpPr txBox="1"/>
          <p:nvPr>
            <p:ph idx="1" type="subTitle"/>
          </p:nvPr>
        </p:nvSpPr>
        <p:spPr>
          <a:xfrm>
            <a:off x="2438400" y="4482475"/>
            <a:ext cx="9225000" cy="1239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1000"/>
              </a:spcAft>
              <a:buSzPts val="2000"/>
              <a:buNone/>
            </a:pPr>
            <a:r>
              <a:rPr lang="en-US"/>
              <a:t>Aunque K-means es un gran algoritmo de agrupación, es más útil cuando sabemos de antemano el número exacto de grupos y cuando estamos tratando con distribuciones esféricas.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b90b78d93a_0_48"/>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Clustering Jerárquico</a:t>
            </a:r>
            <a:endParaRPr/>
          </a:p>
        </p:txBody>
      </p:sp>
      <p:sp>
        <p:nvSpPr>
          <p:cNvPr id="193" name="Google Shape;193;gb90b78d93a_0_48"/>
          <p:cNvSpPr txBox="1"/>
          <p:nvPr>
            <p:ph idx="1" type="subTitle"/>
          </p:nvPr>
        </p:nvSpPr>
        <p:spPr>
          <a:xfrm>
            <a:off x="2438399" y="1053475"/>
            <a:ext cx="9225000" cy="4305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La agrupación jerárquica es una alternativa a los algoritmos de agrupación basados en prototipos. La principal ventaja de la agrupación jerárquica es que no es necesario especificar el número de agrupaciones, </a:t>
            </a:r>
            <a:r>
              <a:rPr b="1" lang="en-US"/>
              <a:t>la encontrará por sí misma</a:t>
            </a:r>
            <a:r>
              <a:rPr lang="en-US"/>
              <a:t>. Además, permite el trazado de dendogramas. Los dendogramas son visualizaciones de una agrupación jerárquica binaria.</a:t>
            </a:r>
            <a:endParaRPr/>
          </a:p>
        </p:txBody>
      </p:sp>
      <p:sp>
        <p:nvSpPr>
          <p:cNvPr id="194" name="Google Shape;194;gb90b78d93a_0_4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195" name="Google Shape;195;gb90b78d93a_0_48"/>
          <p:cNvPicPr preferRelativeResize="0"/>
          <p:nvPr/>
        </p:nvPicPr>
        <p:blipFill rotWithShape="1">
          <a:blip r:embed="rId3">
            <a:alphaModFix/>
          </a:blip>
          <a:srcRect b="0" l="0" r="0" t="0"/>
          <a:stretch/>
        </p:blipFill>
        <p:spPr>
          <a:xfrm>
            <a:off x="4863775" y="2556288"/>
            <a:ext cx="6124575" cy="399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b90b78d93a_0_73"/>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Tipos de Agrupación Jerárquica</a:t>
            </a:r>
            <a:endParaRPr/>
          </a:p>
        </p:txBody>
      </p:sp>
      <p:sp>
        <p:nvSpPr>
          <p:cNvPr id="202" name="Google Shape;202;gb90b78d93a_0_73"/>
          <p:cNvSpPr txBox="1"/>
          <p:nvPr>
            <p:ph idx="1" type="subTitle"/>
          </p:nvPr>
        </p:nvSpPr>
        <p:spPr>
          <a:xfrm>
            <a:off x="2438399" y="1205875"/>
            <a:ext cx="9225000" cy="4305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Existen dos enfoques para este tipo de agrupación: aglomerativo y divisivo.</a:t>
            </a:r>
            <a:endParaRPr/>
          </a:p>
          <a:p>
            <a:pPr indent="-355600" lvl="0" marL="457200" rtl="0" algn="just">
              <a:lnSpc>
                <a:spcPct val="90000"/>
              </a:lnSpc>
              <a:spcBef>
                <a:spcPts val="1000"/>
              </a:spcBef>
              <a:spcAft>
                <a:spcPts val="0"/>
              </a:spcAft>
              <a:buSzPts val="2000"/>
              <a:buChar char="●"/>
            </a:pPr>
            <a:r>
              <a:rPr lang="en-US"/>
              <a:t>Divisivo: este método comienza por englobar todos los puntos de datos en un solo grupo. Luego, dividirá el grupo iterativamente en otros más pequeños hasta que cada uno de ellos contenga sólo una muestra.</a:t>
            </a:r>
            <a:endParaRPr/>
          </a:p>
          <a:p>
            <a:pPr indent="-355600" lvl="0" marL="457200" rtl="0" algn="just">
              <a:lnSpc>
                <a:spcPct val="90000"/>
              </a:lnSpc>
              <a:spcBef>
                <a:spcPts val="1000"/>
              </a:spcBef>
              <a:spcAft>
                <a:spcPts val="1000"/>
              </a:spcAft>
              <a:buSzPts val="2000"/>
              <a:buChar char="●"/>
            </a:pPr>
            <a:r>
              <a:rPr lang="en-US"/>
              <a:t>Aglomerativo: este método comienza con cada muestra siendo un grupo diferente y luego fusionándolas por las que están más cerca unas de otras hasta que sólo haya un grupo.</a:t>
            </a:r>
            <a:endParaRPr/>
          </a:p>
        </p:txBody>
      </p:sp>
      <p:sp>
        <p:nvSpPr>
          <p:cNvPr id="203" name="Google Shape;203;gb90b78d93a_0_7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b90b78d93a_0_65"/>
          <p:cNvSpPr txBox="1"/>
          <p:nvPr>
            <p:ph type="ctrTitle"/>
          </p:nvPr>
        </p:nvSpPr>
        <p:spPr>
          <a:xfrm>
            <a:off x="2452438" y="8113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Ventajas</a:t>
            </a:r>
            <a:endParaRPr/>
          </a:p>
        </p:txBody>
      </p:sp>
      <p:sp>
        <p:nvSpPr>
          <p:cNvPr id="210" name="Google Shape;210;gb90b78d93a_0_65"/>
          <p:cNvSpPr txBox="1"/>
          <p:nvPr>
            <p:ph idx="1" type="subTitle"/>
          </p:nvPr>
        </p:nvSpPr>
        <p:spPr>
          <a:xfrm>
            <a:off x="2438400" y="1205875"/>
            <a:ext cx="9225000" cy="17685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Char char="●"/>
            </a:pPr>
            <a:r>
              <a:rPr lang="en-US"/>
              <a:t>Las representaciones jerárquicas resultantes pueden ser muy informativas.</a:t>
            </a:r>
            <a:endParaRPr/>
          </a:p>
          <a:p>
            <a:pPr indent="-355600" lvl="0" marL="457200" rtl="0" algn="just">
              <a:lnSpc>
                <a:spcPct val="90000"/>
              </a:lnSpc>
              <a:spcBef>
                <a:spcPts val="0"/>
              </a:spcBef>
              <a:spcAft>
                <a:spcPts val="0"/>
              </a:spcAft>
              <a:buSzPts val="2000"/>
              <a:buChar char="●"/>
            </a:pPr>
            <a:r>
              <a:rPr lang="en-US"/>
              <a:t>Los dendogramas proporcionan una forma interesante e informativa de visualización.</a:t>
            </a:r>
            <a:endParaRPr/>
          </a:p>
          <a:p>
            <a:pPr indent="-355600" lvl="0" marL="457200" rtl="0" algn="just">
              <a:lnSpc>
                <a:spcPct val="90000"/>
              </a:lnSpc>
              <a:spcBef>
                <a:spcPts val="0"/>
              </a:spcBef>
              <a:spcAft>
                <a:spcPts val="0"/>
              </a:spcAft>
              <a:buSzPts val="2000"/>
              <a:buChar char="●"/>
            </a:pPr>
            <a:r>
              <a:rPr lang="en-US"/>
              <a:t>Son especialmente potentes cuando el conjunto de datos contiene relaciones jerárquicas reales.</a:t>
            </a:r>
            <a:endParaRPr/>
          </a:p>
        </p:txBody>
      </p:sp>
      <p:sp>
        <p:nvSpPr>
          <p:cNvPr id="211" name="Google Shape;211;gb90b78d93a_0_6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12" name="Google Shape;212;gb90b78d93a_0_65"/>
          <p:cNvSpPr txBox="1"/>
          <p:nvPr>
            <p:ph type="ctrTitle"/>
          </p:nvPr>
        </p:nvSpPr>
        <p:spPr>
          <a:xfrm>
            <a:off x="2452438" y="34021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Desventajas</a:t>
            </a:r>
            <a:endParaRPr/>
          </a:p>
        </p:txBody>
      </p:sp>
      <p:sp>
        <p:nvSpPr>
          <p:cNvPr id="213" name="Google Shape;213;gb90b78d93a_0_65"/>
          <p:cNvSpPr txBox="1"/>
          <p:nvPr>
            <p:ph idx="1" type="subTitle"/>
          </p:nvPr>
        </p:nvSpPr>
        <p:spPr>
          <a:xfrm>
            <a:off x="2529425" y="3861725"/>
            <a:ext cx="9225000" cy="23880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Char char="●"/>
            </a:pPr>
            <a:r>
              <a:rPr lang="en-US"/>
              <a:t>Son muy sensibles a los valores atípicos y, en su presencia, el rendimiento del modelo disminuye significativamente.</a:t>
            </a:r>
            <a:endParaRPr/>
          </a:p>
          <a:p>
            <a:pPr indent="-355600" lvl="0" marL="457200" rtl="0" algn="just">
              <a:lnSpc>
                <a:spcPct val="90000"/>
              </a:lnSpc>
              <a:spcBef>
                <a:spcPts val="0"/>
              </a:spcBef>
              <a:spcAft>
                <a:spcPts val="0"/>
              </a:spcAft>
              <a:buSzPts val="2000"/>
              <a:buChar char="●"/>
            </a:pPr>
            <a:r>
              <a:rPr lang="en-US"/>
              <a:t>Son muy exigentes, desde el punto de vista informático y computacional.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b90b78d93a_0_57"/>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Agrupación Espacial de Aplicaciones Basadas en la Densidad con Ruido (DBSCAN)</a:t>
            </a:r>
            <a:endParaRPr/>
          </a:p>
        </p:txBody>
      </p:sp>
      <p:sp>
        <p:nvSpPr>
          <p:cNvPr id="220" name="Google Shape;220;gb90b78d93a_0_57"/>
          <p:cNvSpPr txBox="1"/>
          <p:nvPr>
            <p:ph idx="1" type="subTitle"/>
          </p:nvPr>
        </p:nvSpPr>
        <p:spPr>
          <a:xfrm>
            <a:off x="2438400" y="1586875"/>
            <a:ext cx="9225000" cy="1131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La Agrupación Espacial Basada en Densidad de Aplicaciones con Ruido, o DBSCAN (Density-Based Spatial Clustering of Applications with Noise), es otro algoritmo de agrupación especialmente útil para identificar correctamente el ruido en los datos.</a:t>
            </a:r>
            <a:endParaRPr/>
          </a:p>
        </p:txBody>
      </p:sp>
      <p:sp>
        <p:nvSpPr>
          <p:cNvPr id="221" name="Google Shape;221;gb90b78d93a_0_5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22" name="Google Shape;222;gb90b78d93a_0_57"/>
          <p:cNvPicPr preferRelativeResize="0"/>
          <p:nvPr/>
        </p:nvPicPr>
        <p:blipFill rotWithShape="1">
          <a:blip r:embed="rId3">
            <a:alphaModFix/>
          </a:blip>
          <a:srcRect b="0" l="0" r="0" t="0"/>
          <a:stretch/>
        </p:blipFill>
        <p:spPr>
          <a:xfrm>
            <a:off x="6952400" y="3043450"/>
            <a:ext cx="4802426" cy="3571800"/>
          </a:xfrm>
          <a:prstGeom prst="rect">
            <a:avLst/>
          </a:prstGeom>
          <a:noFill/>
          <a:ln>
            <a:noFill/>
          </a:ln>
        </p:spPr>
      </p:pic>
      <p:sp>
        <p:nvSpPr>
          <p:cNvPr id="223" name="Google Shape;223;gb90b78d93a_0_57"/>
          <p:cNvSpPr txBox="1"/>
          <p:nvPr/>
        </p:nvSpPr>
        <p:spPr>
          <a:xfrm>
            <a:off x="758625" y="3141275"/>
            <a:ext cx="5957700" cy="3166800"/>
          </a:xfrm>
          <a:prstGeom prst="rect">
            <a:avLst/>
          </a:prstGeom>
          <a:noFill/>
          <a:ln>
            <a:noFill/>
          </a:ln>
        </p:spPr>
        <p:txBody>
          <a:bodyPr anchorCtr="0" anchor="t" bIns="91425" lIns="91425" spcFirstLastPara="1" rIns="91425" wrap="square" tIns="91425">
            <a:spAutoFit/>
          </a:bodyPr>
          <a:lstStyle/>
          <a:p>
            <a:pPr indent="0" lvl="0" marL="0" marR="0" rtl="0" algn="just">
              <a:lnSpc>
                <a:spcPct val="90000"/>
              </a:lnSpc>
              <a:spcBef>
                <a:spcPts val="10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Se basa en un número de puntos con un radio especificado ε y hay una etiqueta especial asignada a cada punto de datos. El proceso de asignación de esta etiqueta es el siguiente:</a:t>
            </a:r>
            <a:endParaRPr b="0" i="0" sz="2000" u="none" cap="none" strike="noStrike">
              <a:solidFill>
                <a:srgbClr val="3F3F3F"/>
              </a:solidFill>
              <a:latin typeface="Calibri"/>
              <a:ea typeface="Calibri"/>
              <a:cs typeface="Calibri"/>
              <a:sym typeface="Calibri"/>
            </a:endParaRPr>
          </a:p>
          <a:p>
            <a:pPr indent="-342900" lvl="0" marL="457200" marR="0" rtl="0" algn="just">
              <a:lnSpc>
                <a:spcPct val="90000"/>
              </a:lnSpc>
              <a:spcBef>
                <a:spcPts val="1000"/>
              </a:spcBef>
              <a:spcAft>
                <a:spcPts val="0"/>
              </a:spcAft>
              <a:buClr>
                <a:srgbClr val="3F3F3F"/>
              </a:buClr>
              <a:buSzPts val="1800"/>
              <a:buFont typeface="Arial"/>
              <a:buChar char="●"/>
            </a:pPr>
            <a:r>
              <a:rPr b="0" i="0" lang="en-US" sz="1800" u="none" cap="none" strike="noStrike">
                <a:solidFill>
                  <a:srgbClr val="3F3F3F"/>
                </a:solidFill>
                <a:latin typeface="Calibri"/>
                <a:ea typeface="Calibri"/>
                <a:cs typeface="Calibri"/>
                <a:sym typeface="Calibri"/>
              </a:rPr>
              <a:t>Es un número especificado (MinPts) de puntos vecinos. Se asignará un punto central si existe este número de puntos de los MinPts que caen en el radio ε</a:t>
            </a:r>
            <a:endParaRPr b="0" i="0" sz="1800" u="none" cap="none" strike="noStrike">
              <a:solidFill>
                <a:srgbClr val="3F3F3F"/>
              </a:solidFill>
              <a:latin typeface="Calibri"/>
              <a:ea typeface="Calibri"/>
              <a:cs typeface="Calibri"/>
              <a:sym typeface="Calibri"/>
            </a:endParaRPr>
          </a:p>
          <a:p>
            <a:pPr indent="-342900" lvl="0" marL="457200" marR="0" rtl="0" algn="just">
              <a:lnSpc>
                <a:spcPct val="90000"/>
              </a:lnSpc>
              <a:spcBef>
                <a:spcPts val="0"/>
              </a:spcBef>
              <a:spcAft>
                <a:spcPts val="0"/>
              </a:spcAft>
              <a:buClr>
                <a:srgbClr val="3F3F3F"/>
              </a:buClr>
              <a:buSzPts val="1800"/>
              <a:buFont typeface="Arial"/>
              <a:buChar char="●"/>
            </a:pPr>
            <a:r>
              <a:rPr b="0" i="0" lang="en-US" sz="1800" u="none" cap="none" strike="noStrike">
                <a:solidFill>
                  <a:srgbClr val="3F3F3F"/>
                </a:solidFill>
                <a:latin typeface="Calibri"/>
                <a:ea typeface="Calibri"/>
                <a:cs typeface="Calibri"/>
                <a:sym typeface="Calibri"/>
              </a:rPr>
              <a:t>Un punto fronterizo caerá en el radio de ε de un punto central, pero tendrá menos vecinos que el número de MinPts.</a:t>
            </a:r>
            <a:endParaRPr b="0" i="0" sz="1800" u="none" cap="none" strike="noStrike">
              <a:solidFill>
                <a:srgbClr val="3F3F3F"/>
              </a:solidFill>
              <a:latin typeface="Calibri"/>
              <a:ea typeface="Calibri"/>
              <a:cs typeface="Calibri"/>
              <a:sym typeface="Calibri"/>
            </a:endParaRPr>
          </a:p>
          <a:p>
            <a:pPr indent="-342900" lvl="0" marL="457200" marR="0" rtl="0" algn="just">
              <a:lnSpc>
                <a:spcPct val="90000"/>
              </a:lnSpc>
              <a:spcBef>
                <a:spcPts val="0"/>
              </a:spcBef>
              <a:spcAft>
                <a:spcPts val="0"/>
              </a:spcAft>
              <a:buClr>
                <a:srgbClr val="3F3F3F"/>
              </a:buClr>
              <a:buSzPts val="1800"/>
              <a:buFont typeface="Arial"/>
              <a:buChar char="●"/>
            </a:pPr>
            <a:r>
              <a:rPr b="0" i="0" lang="en-US" sz="1800" u="none" cap="none" strike="noStrike">
                <a:solidFill>
                  <a:srgbClr val="3F3F3F"/>
                </a:solidFill>
                <a:latin typeface="Calibri"/>
                <a:ea typeface="Calibri"/>
                <a:cs typeface="Calibri"/>
                <a:sym typeface="Calibri"/>
              </a:rPr>
              <a:t>Todos los demás puntos serán puntos de ruido.</a:t>
            </a:r>
            <a:endParaRPr b="0" i="0" sz="1800" u="none" cap="none" strike="noStrike">
              <a:solidFill>
                <a:srgbClr val="3F3F3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b90b78d93a_0_100"/>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Algoritmo DBSCAN</a:t>
            </a:r>
            <a:endParaRPr/>
          </a:p>
        </p:txBody>
      </p:sp>
      <p:sp>
        <p:nvSpPr>
          <p:cNvPr id="230" name="Google Shape;230;gb90b78d93a_0_100"/>
          <p:cNvSpPr txBox="1"/>
          <p:nvPr>
            <p:ph idx="1" type="subTitle"/>
          </p:nvPr>
        </p:nvSpPr>
        <p:spPr>
          <a:xfrm>
            <a:off x="2438400" y="1586875"/>
            <a:ext cx="9225000" cy="11310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AutoNum type="arabicPeriod"/>
            </a:pPr>
            <a:r>
              <a:rPr lang="en-US"/>
              <a:t>Identificar un punto central y hacer un grupo para cada uno, o para cada grupo conectado de puntos centrales (si es que establecen que el criterio es el punto central).</a:t>
            </a:r>
            <a:endParaRPr/>
          </a:p>
          <a:p>
            <a:pPr indent="-355600" lvl="0" marL="457200" rtl="0" algn="just">
              <a:lnSpc>
                <a:spcPct val="90000"/>
              </a:lnSpc>
              <a:spcBef>
                <a:spcPts val="0"/>
              </a:spcBef>
              <a:spcAft>
                <a:spcPts val="0"/>
              </a:spcAft>
              <a:buSzPts val="2000"/>
              <a:buAutoNum type="arabicPeriod"/>
            </a:pPr>
            <a:r>
              <a:rPr lang="en-US"/>
              <a:t>Identificar y asignar puntos fronterizos a sus respectivos puntos centrales.</a:t>
            </a:r>
            <a:endParaRPr/>
          </a:p>
          <a:p>
            <a:pPr indent="0" lvl="0" marL="0" rtl="0" algn="just">
              <a:lnSpc>
                <a:spcPct val="90000"/>
              </a:lnSpc>
              <a:spcBef>
                <a:spcPts val="1000"/>
              </a:spcBef>
              <a:spcAft>
                <a:spcPts val="0"/>
              </a:spcAft>
              <a:buSzPts val="2000"/>
              <a:buNone/>
            </a:pPr>
            <a:r>
              <a:t/>
            </a:r>
            <a:endParaRPr/>
          </a:p>
        </p:txBody>
      </p:sp>
      <p:sp>
        <p:nvSpPr>
          <p:cNvPr id="231" name="Google Shape;231;gb90b78d93a_0_10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32" name="Google Shape;232;gb90b78d93a_0_100"/>
          <p:cNvPicPr preferRelativeResize="0"/>
          <p:nvPr/>
        </p:nvPicPr>
        <p:blipFill rotWithShape="1">
          <a:blip r:embed="rId3">
            <a:alphaModFix/>
          </a:blip>
          <a:srcRect b="0" l="0" r="0" t="0"/>
          <a:stretch/>
        </p:blipFill>
        <p:spPr>
          <a:xfrm>
            <a:off x="4783950" y="3151775"/>
            <a:ext cx="4533900" cy="318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b90b78d93a_0_110"/>
          <p:cNvSpPr txBox="1"/>
          <p:nvPr>
            <p:ph type="ctrTitle"/>
          </p:nvPr>
        </p:nvSpPr>
        <p:spPr>
          <a:xfrm>
            <a:off x="2452438" y="8113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Ventajas</a:t>
            </a:r>
            <a:endParaRPr/>
          </a:p>
        </p:txBody>
      </p:sp>
      <p:sp>
        <p:nvSpPr>
          <p:cNvPr id="239" name="Google Shape;239;gb90b78d93a_0_110"/>
          <p:cNvSpPr txBox="1"/>
          <p:nvPr>
            <p:ph idx="1" type="subTitle"/>
          </p:nvPr>
        </p:nvSpPr>
        <p:spPr>
          <a:xfrm>
            <a:off x="2438400" y="1205875"/>
            <a:ext cx="9225000" cy="17685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Char char="●"/>
            </a:pPr>
            <a:r>
              <a:rPr lang="en-US"/>
              <a:t>No es necesario especificar el número de grupos.</a:t>
            </a:r>
            <a:endParaRPr/>
          </a:p>
          <a:p>
            <a:pPr indent="-355600" lvl="0" marL="457200" rtl="0" algn="just">
              <a:lnSpc>
                <a:spcPct val="90000"/>
              </a:lnSpc>
              <a:spcBef>
                <a:spcPts val="0"/>
              </a:spcBef>
              <a:spcAft>
                <a:spcPts val="0"/>
              </a:spcAft>
              <a:buSzPts val="2000"/>
              <a:buChar char="●"/>
            </a:pPr>
            <a:r>
              <a:rPr lang="en-US"/>
              <a:t>Existe una gran flexibilidad en las formas y tamaños que pueden adoptar los grupos.</a:t>
            </a:r>
            <a:endParaRPr/>
          </a:p>
          <a:p>
            <a:pPr indent="-355600" lvl="0" marL="457200" rtl="0" algn="just">
              <a:lnSpc>
                <a:spcPct val="90000"/>
              </a:lnSpc>
              <a:spcBef>
                <a:spcPts val="0"/>
              </a:spcBef>
              <a:spcAft>
                <a:spcPts val="0"/>
              </a:spcAft>
              <a:buSzPts val="2000"/>
              <a:buChar char="●"/>
            </a:pPr>
            <a:r>
              <a:rPr lang="en-US"/>
              <a:t>Es muy útil para identificar y tratar con datos de ruido y valores atípicos.</a:t>
            </a:r>
            <a:endParaRPr/>
          </a:p>
        </p:txBody>
      </p:sp>
      <p:sp>
        <p:nvSpPr>
          <p:cNvPr id="240" name="Google Shape;240;gb90b78d93a_0_11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41" name="Google Shape;241;gb90b78d93a_0_110"/>
          <p:cNvSpPr txBox="1"/>
          <p:nvPr>
            <p:ph type="ctrTitle"/>
          </p:nvPr>
        </p:nvSpPr>
        <p:spPr>
          <a:xfrm>
            <a:off x="2452438" y="34021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Desventajas</a:t>
            </a:r>
            <a:endParaRPr/>
          </a:p>
        </p:txBody>
      </p:sp>
      <p:sp>
        <p:nvSpPr>
          <p:cNvPr id="242" name="Google Shape;242;gb90b78d93a_0_110"/>
          <p:cNvSpPr txBox="1"/>
          <p:nvPr>
            <p:ph idx="1" type="subTitle"/>
          </p:nvPr>
        </p:nvSpPr>
        <p:spPr>
          <a:xfrm>
            <a:off x="2529425" y="4014125"/>
            <a:ext cx="9225000" cy="23880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Char char="●"/>
            </a:pPr>
            <a:r>
              <a:rPr lang="en-US"/>
              <a:t>Se enfrenta a dificultades a la hora de tratar los puntos de encuentro que son alcanzables por dos grupos.</a:t>
            </a:r>
            <a:endParaRPr/>
          </a:p>
          <a:p>
            <a:pPr indent="-355600" lvl="0" marL="457200" rtl="0" algn="just">
              <a:lnSpc>
                <a:spcPct val="90000"/>
              </a:lnSpc>
              <a:spcBef>
                <a:spcPts val="0"/>
              </a:spcBef>
              <a:spcAft>
                <a:spcPts val="0"/>
              </a:spcAft>
              <a:buSzPts val="2000"/>
              <a:buChar char="●"/>
            </a:pPr>
            <a:r>
              <a:rPr lang="en-US"/>
              <a:t>No encuentra bien racimos de densidades variables.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1300235" y="2297874"/>
            <a:ext cx="10363200" cy="113112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US"/>
              <a:t>Aprendizaje No Supervisado</a:t>
            </a:r>
            <a:endParaRPr/>
          </a:p>
        </p:txBody>
      </p:sp>
      <p:sp>
        <p:nvSpPr>
          <p:cNvPr id="87" name="Google Shape;87;p1"/>
          <p:cNvSpPr txBox="1"/>
          <p:nvPr>
            <p:ph idx="1" type="subTitle"/>
          </p:nvPr>
        </p:nvSpPr>
        <p:spPr>
          <a:xfrm>
            <a:off x="1328585" y="3026239"/>
            <a:ext cx="9144000" cy="805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2400"/>
              <a:buNone/>
            </a:pPr>
            <a:r>
              <a:rPr lang="en-US"/>
              <a:t>Conceptos Básicos</a:t>
            </a:r>
            <a:endParaRPr/>
          </a:p>
        </p:txBody>
      </p:sp>
      <p:sp>
        <p:nvSpPr>
          <p:cNvPr id="88" name="Google Shape;88;p1"/>
          <p:cNvSpPr txBox="1"/>
          <p:nvPr>
            <p:ph idx="2" type="body"/>
          </p:nvPr>
        </p:nvSpPr>
        <p:spPr>
          <a:xfrm>
            <a:off x="8064499"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00"/>
              <a:t>Ximena García</a:t>
            </a:r>
            <a:endParaRPr sz="2200"/>
          </a:p>
          <a:p>
            <a:pPr indent="0" lvl="0" marL="0" rtl="0" algn="r">
              <a:lnSpc>
                <a:spcPct val="80000"/>
              </a:lnSpc>
              <a:spcBef>
                <a:spcPts val="0"/>
              </a:spcBef>
              <a:spcAft>
                <a:spcPts val="0"/>
              </a:spcAft>
              <a:buClr>
                <a:schemeClr val="dk1"/>
              </a:buClr>
              <a:buSzPts val="2220"/>
              <a:buNone/>
            </a:pPr>
            <a:r>
              <a:t/>
            </a:r>
            <a:endParaRPr sz="2220"/>
          </a:p>
        </p:txBody>
      </p:sp>
      <p:sp>
        <p:nvSpPr>
          <p:cNvPr id="89" name="Google Shape;89;p1"/>
          <p:cNvSpPr txBox="1"/>
          <p:nvPr>
            <p:ph idx="3" type="body"/>
          </p:nvPr>
        </p:nvSpPr>
        <p:spPr>
          <a:xfrm>
            <a:off x="8064499" y="4459691"/>
            <a:ext cx="3598800" cy="28230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rgbClr val="0070C0"/>
              </a:buClr>
              <a:buSzPts val="1600"/>
              <a:buFont typeface="Arial"/>
              <a:buNone/>
            </a:pPr>
            <a:r>
              <a:rPr lang="en-US" sz="1480"/>
              <a:t>x.garcia@udd.cl</a:t>
            </a:r>
            <a:endParaRPr sz="1369"/>
          </a:p>
        </p:txBody>
      </p:sp>
      <p:sp>
        <p:nvSpPr>
          <p:cNvPr id="90" name="Google Shape;90;p1"/>
          <p:cNvSpPr txBox="1"/>
          <p:nvPr>
            <p:ph idx="4" type="body"/>
          </p:nvPr>
        </p:nvSpPr>
        <p:spPr>
          <a:xfrm>
            <a:off x="7176775"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None/>
            </a:pPr>
            <a:r>
              <a:rPr lang="en-US"/>
              <a:t>https://www.linkedin.com/in/jose-garcia-rubincus/</a:t>
            </a:r>
            <a:endParaRPr/>
          </a:p>
        </p:txBody>
      </p:sp>
      <p:sp>
        <p:nvSpPr>
          <p:cNvPr id="91" name="Google Shape;91;p1"/>
          <p:cNvSpPr txBox="1"/>
          <p:nvPr>
            <p:ph idx="5" type="body"/>
          </p:nvPr>
        </p:nvSpPr>
        <p:spPr>
          <a:xfrm>
            <a:off x="3563865"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20"/>
              <a:t>Dr. (c) Leonardo Causa</a:t>
            </a:r>
            <a:endParaRPr/>
          </a:p>
        </p:txBody>
      </p:sp>
      <p:sp>
        <p:nvSpPr>
          <p:cNvPr id="92" name="Google Shape;92;p1"/>
          <p:cNvSpPr txBox="1"/>
          <p:nvPr>
            <p:ph idx="6" type="body"/>
          </p:nvPr>
        </p:nvSpPr>
        <p:spPr>
          <a:xfrm>
            <a:off x="3563865" y="4459691"/>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rgbClr val="0070C0"/>
              </a:buClr>
              <a:buSzPts val="1480"/>
              <a:buFont typeface="Arial"/>
              <a:buNone/>
            </a:pPr>
            <a:r>
              <a:rPr lang="en-US" sz="1480"/>
              <a:t>l.causa@udd.cl</a:t>
            </a:r>
            <a:endParaRPr sz="1480"/>
          </a:p>
          <a:p>
            <a:pPr indent="0" lvl="0" marL="0" rtl="0" algn="r">
              <a:lnSpc>
                <a:spcPct val="90000"/>
              </a:lnSpc>
              <a:spcBef>
                <a:spcPts val="0"/>
              </a:spcBef>
              <a:spcAft>
                <a:spcPts val="0"/>
              </a:spcAft>
              <a:buClr>
                <a:srgbClr val="0070C0"/>
              </a:buClr>
              <a:buSzPts val="1600"/>
              <a:buNone/>
            </a:pPr>
            <a:r>
              <a:t/>
            </a:r>
            <a:endParaRPr/>
          </a:p>
        </p:txBody>
      </p:sp>
      <p:sp>
        <p:nvSpPr>
          <p:cNvPr id="93" name="Google Shape;93;p1"/>
          <p:cNvSpPr txBox="1"/>
          <p:nvPr>
            <p:ph idx="7" type="body"/>
          </p:nvPr>
        </p:nvSpPr>
        <p:spPr>
          <a:xfrm>
            <a:off x="2676228"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None/>
            </a:pPr>
            <a:r>
              <a:rPr lang="en-US"/>
              <a:t>https://www.linkedin.com/in/lcausa/</a:t>
            </a:r>
            <a:endParaRPr/>
          </a:p>
          <a:p>
            <a:pPr indent="0" lvl="0" marL="0" rtl="0" algn="r">
              <a:lnSpc>
                <a:spcPct val="90000"/>
              </a:lnSpc>
              <a:spcBef>
                <a:spcPts val="0"/>
              </a:spcBef>
              <a:spcAft>
                <a:spcPts val="0"/>
              </a:spcAft>
              <a:buClr>
                <a:srgbClr val="0070C0"/>
              </a:buClr>
              <a:buSzPts val="1600"/>
              <a:buNone/>
            </a:pPr>
            <a:r>
              <a:t/>
            </a:r>
            <a:endParaRPr/>
          </a:p>
        </p:txBody>
      </p:sp>
      <p:pic>
        <p:nvPicPr>
          <p:cNvPr id="94" name="Google Shape;94;p1"/>
          <p:cNvPicPr preferRelativeResize="0"/>
          <p:nvPr/>
        </p:nvPicPr>
        <p:blipFill rotWithShape="1">
          <a:blip r:embed="rId3">
            <a:alphaModFix/>
          </a:blip>
          <a:srcRect b="0" l="0" r="0" t="0"/>
          <a:stretch/>
        </p:blipFill>
        <p:spPr>
          <a:xfrm>
            <a:off x="3711448" y="5682607"/>
            <a:ext cx="2384552" cy="874336"/>
          </a:xfrm>
          <a:prstGeom prst="rect">
            <a:avLst/>
          </a:prstGeom>
          <a:noFill/>
          <a:ln>
            <a:noFill/>
          </a:ln>
        </p:spPr>
      </p:pic>
      <p:sp>
        <p:nvSpPr>
          <p:cNvPr id="95" name="Google Shape;95;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b90b78d93a_0_119"/>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Modelos de Mezcla Gaussiana (MMG)</a:t>
            </a:r>
            <a:endParaRPr/>
          </a:p>
        </p:txBody>
      </p:sp>
      <p:sp>
        <p:nvSpPr>
          <p:cNvPr id="249" name="Google Shape;249;gb90b78d93a_0_119"/>
          <p:cNvSpPr txBox="1"/>
          <p:nvPr>
            <p:ph idx="1" type="subTitle"/>
          </p:nvPr>
        </p:nvSpPr>
        <p:spPr>
          <a:xfrm>
            <a:off x="2438399" y="1053475"/>
            <a:ext cx="9225000" cy="4305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Los Modelos de Mezcla Gaussiana son modelos probabilísticos que asumen que todas las muestras son generadas a partir de una mezcla de un número finito de distribución gaussiana con parámetros desconocidos.</a:t>
            </a:r>
            <a:endParaRPr/>
          </a:p>
          <a:p>
            <a:pPr indent="0" lvl="0" marL="0" rtl="0" algn="just">
              <a:lnSpc>
                <a:spcPct val="90000"/>
              </a:lnSpc>
              <a:spcBef>
                <a:spcPts val="1000"/>
              </a:spcBef>
              <a:spcAft>
                <a:spcPts val="0"/>
              </a:spcAft>
              <a:buSzPts val="2000"/>
              <a:buNone/>
            </a:pPr>
            <a:r>
              <a:rPr lang="en-US"/>
              <a:t>Pertenece al grupo de algoritmos de agrupamiento blando en el que cada punto de datos pertenecerá a cada grupo existente en el conjunto de datos, pero con diferentes niveles de pertenencia a cada grupo. Esta membresía se asigna como la probabilidad de pertenecer a un determinado grupo, que oscila entre 0 y 1.</a:t>
            </a:r>
            <a:endParaRPr/>
          </a:p>
        </p:txBody>
      </p:sp>
      <p:sp>
        <p:nvSpPr>
          <p:cNvPr id="250" name="Google Shape;250;gb90b78d93a_0_11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51" name="Google Shape;251;gb90b78d93a_0_119"/>
          <p:cNvPicPr preferRelativeResize="0"/>
          <p:nvPr/>
        </p:nvPicPr>
        <p:blipFill rotWithShape="1">
          <a:blip r:embed="rId3">
            <a:alphaModFix/>
          </a:blip>
          <a:srcRect b="0" l="0" r="0" t="0"/>
          <a:stretch/>
        </p:blipFill>
        <p:spPr>
          <a:xfrm>
            <a:off x="4989850" y="3398650"/>
            <a:ext cx="4499149" cy="3163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b90b78d93a_0_128"/>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Algoritmo MMG</a:t>
            </a:r>
            <a:endParaRPr/>
          </a:p>
        </p:txBody>
      </p:sp>
      <p:sp>
        <p:nvSpPr>
          <p:cNvPr id="258" name="Google Shape;258;gb90b78d93a_0_128"/>
          <p:cNvSpPr txBox="1"/>
          <p:nvPr>
            <p:ph idx="1" type="subTitle"/>
          </p:nvPr>
        </p:nvSpPr>
        <p:spPr>
          <a:xfrm>
            <a:off x="2438400" y="1434475"/>
            <a:ext cx="9225000" cy="1131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Es un algoritmo de maximización de expectativas cuyo proceso podría resumirse de la siguiente manera:</a:t>
            </a:r>
            <a:endParaRPr/>
          </a:p>
          <a:p>
            <a:pPr indent="-355600" lvl="0" marL="457200" rtl="0" algn="just">
              <a:lnSpc>
                <a:spcPct val="90000"/>
              </a:lnSpc>
              <a:spcBef>
                <a:spcPts val="1000"/>
              </a:spcBef>
              <a:spcAft>
                <a:spcPts val="0"/>
              </a:spcAft>
              <a:buSzPts val="2000"/>
              <a:buAutoNum type="arabicPeriod"/>
            </a:pPr>
            <a:r>
              <a:rPr lang="en-US"/>
              <a:t>Inicializar las distribuciones de K Gaussian. Lo hace con los valores µ (media) y σ (desviación estándar). Se pueden tomar del conjunto de datos (método ingenuo) o aplicando K-means.</a:t>
            </a:r>
            <a:endParaRPr/>
          </a:p>
          <a:p>
            <a:pPr indent="-355600" lvl="0" marL="457200" rtl="0" algn="just">
              <a:lnSpc>
                <a:spcPct val="90000"/>
              </a:lnSpc>
              <a:spcBef>
                <a:spcPts val="0"/>
              </a:spcBef>
              <a:spcAft>
                <a:spcPts val="0"/>
              </a:spcAft>
              <a:buSzPts val="2000"/>
              <a:buAutoNum type="arabicPeriod"/>
            </a:pPr>
            <a:r>
              <a:rPr lang="en-US"/>
              <a:t>Grupo ‘blando’ de datos: es la fase de’Expectativa’ en la que todos los puntos de datos se asignarán a cada grupo con su respectivo nivel de membresía.</a:t>
            </a:r>
            <a:endParaRPr/>
          </a:p>
          <a:p>
            <a:pPr indent="-355600" lvl="0" marL="457200" rtl="0" algn="just">
              <a:lnSpc>
                <a:spcPct val="90000"/>
              </a:lnSpc>
              <a:spcBef>
                <a:spcPts val="0"/>
              </a:spcBef>
              <a:spcAft>
                <a:spcPts val="0"/>
              </a:spcAft>
              <a:buSzPts val="2000"/>
              <a:buAutoNum type="arabicPeriod"/>
            </a:pPr>
            <a:r>
              <a:rPr lang="en-US"/>
              <a:t>Reestimar a los gaussianos: es la fase de ‘Maximización’ en la que se comprueban las expectativas y se utilizan para calcular nuevos parámetros para los gaussianos: nuevos µ y σ.</a:t>
            </a:r>
            <a:endParaRPr/>
          </a:p>
          <a:p>
            <a:pPr indent="-355600" lvl="0" marL="457200" rtl="0" algn="just">
              <a:lnSpc>
                <a:spcPct val="90000"/>
              </a:lnSpc>
              <a:spcBef>
                <a:spcPts val="0"/>
              </a:spcBef>
              <a:spcAft>
                <a:spcPts val="0"/>
              </a:spcAft>
              <a:buSzPts val="2000"/>
              <a:buAutoNum type="arabicPeriod"/>
            </a:pPr>
            <a:r>
              <a:rPr lang="en-US"/>
              <a:t>Evaluar la probabilidad de registro de los datos para verificar la convergencia. Cuanto mayor sea la similitud con el registro, más probable es que la mezcla del modelo que creamos se ajuste a nuestro conjunto de datos. Por lo tanto, esta es la función de maximizar.</a:t>
            </a:r>
            <a:endParaRPr/>
          </a:p>
          <a:p>
            <a:pPr indent="-355600" lvl="0" marL="457200" rtl="0" algn="just">
              <a:lnSpc>
                <a:spcPct val="90000"/>
              </a:lnSpc>
              <a:spcBef>
                <a:spcPts val="0"/>
              </a:spcBef>
              <a:spcAft>
                <a:spcPts val="0"/>
              </a:spcAft>
              <a:buSzPts val="2000"/>
              <a:buAutoNum type="arabicPeriod"/>
            </a:pPr>
            <a:r>
              <a:rPr lang="en-US"/>
              <a:t>Repetir desde el paso 2 hasta la convergencia.</a:t>
            </a:r>
            <a:endParaRPr/>
          </a:p>
        </p:txBody>
      </p:sp>
      <p:sp>
        <p:nvSpPr>
          <p:cNvPr id="259" name="Google Shape;259;gb90b78d93a_0_12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b90b78d93a_0_136"/>
          <p:cNvSpPr txBox="1"/>
          <p:nvPr>
            <p:ph type="ctrTitle"/>
          </p:nvPr>
        </p:nvSpPr>
        <p:spPr>
          <a:xfrm>
            <a:off x="2452438" y="8113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Ventajas</a:t>
            </a:r>
            <a:endParaRPr/>
          </a:p>
        </p:txBody>
      </p:sp>
      <p:sp>
        <p:nvSpPr>
          <p:cNvPr id="266" name="Google Shape;266;gb90b78d93a_0_136"/>
          <p:cNvSpPr txBox="1"/>
          <p:nvPr>
            <p:ph idx="1" type="subTitle"/>
          </p:nvPr>
        </p:nvSpPr>
        <p:spPr>
          <a:xfrm>
            <a:off x="2438400" y="1205875"/>
            <a:ext cx="9225000" cy="17685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Char char="●"/>
            </a:pPr>
            <a:r>
              <a:rPr lang="en-US"/>
              <a:t>Es un método de agrupación en grupos blandos, que asigna etiquetas de pertenencia a varios grupos. Esta característica lo convierte en el algoritmo más rápido para aprender modelos de mezclas.</a:t>
            </a:r>
            <a:endParaRPr/>
          </a:p>
          <a:p>
            <a:pPr indent="-355600" lvl="0" marL="457200" rtl="0" algn="just">
              <a:lnSpc>
                <a:spcPct val="90000"/>
              </a:lnSpc>
              <a:spcBef>
                <a:spcPts val="0"/>
              </a:spcBef>
              <a:spcAft>
                <a:spcPts val="0"/>
              </a:spcAft>
              <a:buSzPts val="2000"/>
              <a:buChar char="●"/>
            </a:pPr>
            <a:r>
              <a:rPr lang="en-US"/>
              <a:t>Existe una gran flexibilidad en el número y la forma de los grupos.</a:t>
            </a:r>
            <a:endParaRPr/>
          </a:p>
        </p:txBody>
      </p:sp>
      <p:sp>
        <p:nvSpPr>
          <p:cNvPr id="267" name="Google Shape;267;gb90b78d93a_0_13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68" name="Google Shape;268;gb90b78d93a_0_136"/>
          <p:cNvSpPr txBox="1"/>
          <p:nvPr>
            <p:ph type="ctrTitle"/>
          </p:nvPr>
        </p:nvSpPr>
        <p:spPr>
          <a:xfrm>
            <a:off x="2452438" y="34021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Desventajas</a:t>
            </a:r>
            <a:endParaRPr/>
          </a:p>
        </p:txBody>
      </p:sp>
      <p:sp>
        <p:nvSpPr>
          <p:cNvPr id="269" name="Google Shape;269;gb90b78d93a_0_136"/>
          <p:cNvSpPr txBox="1"/>
          <p:nvPr>
            <p:ph idx="1" type="subTitle"/>
          </p:nvPr>
        </p:nvSpPr>
        <p:spPr>
          <a:xfrm>
            <a:off x="2529425" y="3785525"/>
            <a:ext cx="9225000" cy="23880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Char char="●"/>
            </a:pPr>
            <a:r>
              <a:rPr lang="en-US"/>
              <a:t>Es muy sensible a los valores iniciales que condicionarán en gran medida su rendimiento.</a:t>
            </a:r>
            <a:endParaRPr/>
          </a:p>
          <a:p>
            <a:pPr indent="-355600" lvl="0" marL="457200" rtl="0" algn="just">
              <a:lnSpc>
                <a:spcPct val="90000"/>
              </a:lnSpc>
              <a:spcBef>
                <a:spcPts val="0"/>
              </a:spcBef>
              <a:spcAft>
                <a:spcPts val="0"/>
              </a:spcAft>
              <a:buSzPts val="2000"/>
              <a:buChar char="●"/>
            </a:pPr>
            <a:r>
              <a:rPr lang="en-US"/>
              <a:t>El MMG puede converger a un mínimo local, lo que constituiría una solución no óptima.</a:t>
            </a:r>
            <a:endParaRPr/>
          </a:p>
          <a:p>
            <a:pPr indent="-355600" lvl="0" marL="457200" rtl="0" algn="just">
              <a:lnSpc>
                <a:spcPct val="90000"/>
              </a:lnSpc>
              <a:spcBef>
                <a:spcPts val="0"/>
              </a:spcBef>
              <a:spcAft>
                <a:spcPts val="0"/>
              </a:spcAft>
              <a:buSzPts val="2000"/>
              <a:buChar char="●"/>
            </a:pPr>
            <a:r>
              <a:rPr lang="en-US"/>
              <a:t>Al tener puntos insuficientes por mezcla, el algoritmo diverge y encuentra soluciones con infinitas probabilidades a menos que regularicemos artificialmente las covarianzas entre los puntos de datos.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b8f2cc6346_1_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276" name="Google Shape;276;gb8f2cc6346_1_6"/>
          <p:cNvPicPr preferRelativeResize="0"/>
          <p:nvPr/>
        </p:nvPicPr>
        <p:blipFill rotWithShape="1">
          <a:blip r:embed="rId3">
            <a:alphaModFix/>
          </a:blip>
          <a:srcRect b="0" l="0" r="0" t="0"/>
          <a:stretch/>
        </p:blipFill>
        <p:spPr>
          <a:xfrm>
            <a:off x="1785700" y="254475"/>
            <a:ext cx="9753600" cy="5810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b8f2cc6476_0_0"/>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Resumen de Algoritmos</a:t>
            </a:r>
            <a:endParaRPr/>
          </a:p>
        </p:txBody>
      </p:sp>
      <p:sp>
        <p:nvSpPr>
          <p:cNvPr id="283" name="Google Shape;283;gb8f2cc6476_0_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284" name="Google Shape;284;gb8f2cc6476_0_0"/>
          <p:cNvPicPr preferRelativeResize="0"/>
          <p:nvPr/>
        </p:nvPicPr>
        <p:blipFill rotWithShape="1">
          <a:blip r:embed="rId3">
            <a:alphaModFix/>
          </a:blip>
          <a:srcRect b="0" l="0" r="0" t="0"/>
          <a:stretch/>
        </p:blipFill>
        <p:spPr>
          <a:xfrm>
            <a:off x="2712100" y="1561312"/>
            <a:ext cx="8498140" cy="4763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b8f2cc6476_0_7"/>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Principal Component Analysis (PCA)</a:t>
            </a:r>
            <a:endParaRPr/>
          </a:p>
        </p:txBody>
      </p:sp>
      <p:sp>
        <p:nvSpPr>
          <p:cNvPr id="291" name="Google Shape;291;gb8f2cc6476_0_7"/>
          <p:cNvSpPr txBox="1"/>
          <p:nvPr>
            <p:ph idx="1" type="subTitle"/>
          </p:nvPr>
        </p:nvSpPr>
        <p:spPr>
          <a:xfrm>
            <a:off x="2438399" y="1053475"/>
            <a:ext cx="9225000" cy="4305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Principal Component Analysis es una técnica de Extracción de Características donde combinamos las entradas de una manera específica y podemos eliminar algunas de las variables “menos importantes” manteniendo la parte más importante todas las variables. Como valor añadido, luego de aplicar PCA conseguiremos que todas las nuevas variables sean independientes una de otra.</a:t>
            </a:r>
            <a:endParaRPr/>
          </a:p>
        </p:txBody>
      </p:sp>
      <p:sp>
        <p:nvSpPr>
          <p:cNvPr id="292" name="Google Shape;292;gb8f2cc6476_0_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293" name="Google Shape;293;gb8f2cc6476_0_7"/>
          <p:cNvPicPr preferRelativeResize="0"/>
          <p:nvPr/>
        </p:nvPicPr>
        <p:blipFill rotWithShape="1">
          <a:blip r:embed="rId3">
            <a:alphaModFix/>
          </a:blip>
          <a:srcRect b="0" l="0" r="0" t="0"/>
          <a:stretch/>
        </p:blipFill>
        <p:spPr>
          <a:xfrm>
            <a:off x="4807100" y="2833525"/>
            <a:ext cx="4931874" cy="3698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b8f2cc6476_0_15"/>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Algoritmo PCA</a:t>
            </a:r>
            <a:endParaRPr/>
          </a:p>
        </p:txBody>
      </p:sp>
      <p:sp>
        <p:nvSpPr>
          <p:cNvPr id="300" name="Google Shape;300;gb8f2cc6476_0_15"/>
          <p:cNvSpPr txBox="1"/>
          <p:nvPr>
            <p:ph idx="1" type="subTitle"/>
          </p:nvPr>
        </p:nvSpPr>
        <p:spPr>
          <a:xfrm>
            <a:off x="2438400" y="1586875"/>
            <a:ext cx="9225000" cy="31923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AutoNum type="arabicPeriod"/>
            </a:pPr>
            <a:r>
              <a:rPr lang="en-US"/>
              <a:t>Estandarizar los datos de entrada (ó Normalización de las Variables)</a:t>
            </a:r>
            <a:endParaRPr/>
          </a:p>
          <a:p>
            <a:pPr indent="-355600" lvl="0" marL="457200" rtl="0" algn="just">
              <a:lnSpc>
                <a:spcPct val="90000"/>
              </a:lnSpc>
              <a:spcBef>
                <a:spcPts val="1000"/>
              </a:spcBef>
              <a:spcAft>
                <a:spcPts val="0"/>
              </a:spcAft>
              <a:buSzPts val="2000"/>
              <a:buAutoNum type="arabicPeriod"/>
            </a:pPr>
            <a:r>
              <a:rPr lang="en-US"/>
              <a:t>Obtener los autovectores y autovalores de la matriz de covarianza</a:t>
            </a:r>
            <a:endParaRPr/>
          </a:p>
          <a:p>
            <a:pPr indent="-355600" lvl="0" marL="457200" rtl="0" algn="just">
              <a:lnSpc>
                <a:spcPct val="90000"/>
              </a:lnSpc>
              <a:spcBef>
                <a:spcPts val="1000"/>
              </a:spcBef>
              <a:spcAft>
                <a:spcPts val="0"/>
              </a:spcAft>
              <a:buSzPts val="2000"/>
              <a:buAutoNum type="arabicPeriod"/>
            </a:pPr>
            <a:r>
              <a:rPr lang="en-US"/>
              <a:t>Ordenar los autovalores de mayor a menor y elegir los “k” autovectores que se correspondan con los autovectores “k” más grandes (donde “k” es el número de dimensiones del nuevo subespacio de características).</a:t>
            </a:r>
            <a:endParaRPr/>
          </a:p>
          <a:p>
            <a:pPr indent="-355600" lvl="0" marL="457200" rtl="0" algn="just">
              <a:lnSpc>
                <a:spcPct val="90000"/>
              </a:lnSpc>
              <a:spcBef>
                <a:spcPts val="1000"/>
              </a:spcBef>
              <a:spcAft>
                <a:spcPts val="0"/>
              </a:spcAft>
              <a:buSzPts val="2000"/>
              <a:buAutoNum type="arabicPeriod"/>
            </a:pPr>
            <a:r>
              <a:rPr lang="en-US"/>
              <a:t>Construir la matriz de proyección W con los “k” autovectores seleccionados.</a:t>
            </a:r>
            <a:endParaRPr/>
          </a:p>
          <a:p>
            <a:pPr indent="-355600" lvl="0" marL="457200" rtl="0" algn="just">
              <a:lnSpc>
                <a:spcPct val="90000"/>
              </a:lnSpc>
              <a:spcBef>
                <a:spcPts val="1000"/>
              </a:spcBef>
              <a:spcAft>
                <a:spcPts val="0"/>
              </a:spcAft>
              <a:buSzPts val="2000"/>
              <a:buAutoNum type="arabicPeriod"/>
            </a:pPr>
            <a:r>
              <a:rPr lang="en-US"/>
              <a:t>Transformamos el dataset original “X estandarizado” vía W para obtener las nuevas características k-dimensionales.</a:t>
            </a:r>
            <a:endParaRPr/>
          </a:p>
          <a:p>
            <a:pPr indent="0" lvl="0" marL="0" rtl="0" algn="just">
              <a:lnSpc>
                <a:spcPct val="90000"/>
              </a:lnSpc>
              <a:spcBef>
                <a:spcPts val="1000"/>
              </a:spcBef>
              <a:spcAft>
                <a:spcPts val="1000"/>
              </a:spcAft>
              <a:buSzPts val="2000"/>
              <a:buNone/>
            </a:pPr>
            <a:r>
              <a:t/>
            </a:r>
            <a:endParaRPr/>
          </a:p>
        </p:txBody>
      </p:sp>
      <p:sp>
        <p:nvSpPr>
          <p:cNvPr id="301" name="Google Shape;301;gb8f2cc6476_0_1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b8f2cc6476_0_22"/>
          <p:cNvSpPr txBox="1"/>
          <p:nvPr>
            <p:ph type="ctrTitle"/>
          </p:nvPr>
        </p:nvSpPr>
        <p:spPr>
          <a:xfrm>
            <a:off x="2452438" y="8113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Ventajas</a:t>
            </a:r>
            <a:endParaRPr/>
          </a:p>
        </p:txBody>
      </p:sp>
      <p:sp>
        <p:nvSpPr>
          <p:cNvPr id="308" name="Google Shape;308;gb8f2cc6476_0_22"/>
          <p:cNvSpPr txBox="1"/>
          <p:nvPr>
            <p:ph idx="1" type="subTitle"/>
          </p:nvPr>
        </p:nvSpPr>
        <p:spPr>
          <a:xfrm>
            <a:off x="2438400" y="1205875"/>
            <a:ext cx="9225000" cy="17685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Char char="●"/>
            </a:pPr>
            <a:r>
              <a:rPr lang="en-US"/>
              <a:t>Nos entrega una medida de como cada variable se asocia con las otras (matriz de covarianza)</a:t>
            </a:r>
            <a:endParaRPr/>
          </a:p>
          <a:p>
            <a:pPr indent="-355600" lvl="0" marL="457200" rtl="0" algn="just">
              <a:lnSpc>
                <a:spcPct val="90000"/>
              </a:lnSpc>
              <a:spcBef>
                <a:spcPts val="0"/>
              </a:spcBef>
              <a:spcAft>
                <a:spcPts val="0"/>
              </a:spcAft>
              <a:buSzPts val="2000"/>
              <a:buChar char="●"/>
            </a:pPr>
            <a:r>
              <a:rPr lang="en-US"/>
              <a:t>La dirección en las que nuestros datos están dispersos (autovectores)</a:t>
            </a:r>
            <a:endParaRPr/>
          </a:p>
          <a:p>
            <a:pPr indent="-355600" lvl="0" marL="457200" rtl="0" algn="just">
              <a:lnSpc>
                <a:spcPct val="90000"/>
              </a:lnSpc>
              <a:spcBef>
                <a:spcPts val="0"/>
              </a:spcBef>
              <a:spcAft>
                <a:spcPts val="0"/>
              </a:spcAft>
              <a:buSzPts val="2000"/>
              <a:buChar char="●"/>
            </a:pPr>
            <a:r>
              <a:rPr lang="en-US"/>
              <a:t>La relativa importancia de esas distintas direcciones (autovalores)</a:t>
            </a:r>
            <a:endParaRPr/>
          </a:p>
          <a:p>
            <a:pPr indent="-355600" lvl="0" marL="457200" rtl="0" algn="just">
              <a:lnSpc>
                <a:spcPct val="90000"/>
              </a:lnSpc>
              <a:spcBef>
                <a:spcPts val="0"/>
              </a:spcBef>
              <a:spcAft>
                <a:spcPts val="0"/>
              </a:spcAft>
              <a:buSzPts val="2000"/>
              <a:buChar char="●"/>
            </a:pPr>
            <a:r>
              <a:rPr lang="en-US"/>
              <a:t>PCA combina nuestros predictores y nos permite deshacernos de los autovectores de menor importancia relativa.</a:t>
            </a:r>
            <a:endParaRPr/>
          </a:p>
        </p:txBody>
      </p:sp>
      <p:sp>
        <p:nvSpPr>
          <p:cNvPr id="309" name="Google Shape;309;gb8f2cc6476_0_2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310" name="Google Shape;310;gb8f2cc6476_0_22"/>
          <p:cNvSpPr txBox="1"/>
          <p:nvPr>
            <p:ph type="ctrTitle"/>
          </p:nvPr>
        </p:nvSpPr>
        <p:spPr>
          <a:xfrm>
            <a:off x="2452438" y="34021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Desventajas</a:t>
            </a:r>
            <a:endParaRPr/>
          </a:p>
        </p:txBody>
      </p:sp>
      <p:sp>
        <p:nvSpPr>
          <p:cNvPr id="311" name="Google Shape;311;gb8f2cc6476_0_22"/>
          <p:cNvSpPr txBox="1"/>
          <p:nvPr>
            <p:ph idx="1" type="subTitle"/>
          </p:nvPr>
        </p:nvSpPr>
        <p:spPr>
          <a:xfrm>
            <a:off x="2529425" y="3785525"/>
            <a:ext cx="9225000" cy="23880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Char char="●"/>
            </a:pPr>
            <a:r>
              <a:rPr lang="en-US"/>
              <a:t>El algoritmo de PCA es muy influenciado por los outliers en los datos. Por esta razón, surgieron variantes de PCA para minimizar esta debilidad. Entre otros se encuentran: RandomizedPCA, SparcePCA y KernelPCA.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b8f2cc6476_0_31"/>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T-distributed Stochastic Neighbor Embedding (t-SNE)</a:t>
            </a:r>
            <a:endParaRPr/>
          </a:p>
        </p:txBody>
      </p:sp>
      <p:sp>
        <p:nvSpPr>
          <p:cNvPr id="318" name="Google Shape;318;gb8f2cc6476_0_31"/>
          <p:cNvSpPr txBox="1"/>
          <p:nvPr>
            <p:ph idx="1" type="subTitle"/>
          </p:nvPr>
        </p:nvSpPr>
        <p:spPr>
          <a:xfrm>
            <a:off x="2438399" y="1053475"/>
            <a:ext cx="9225000" cy="4305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Es un algoritmo diseñado para la visualización de conjuntos de datos de alta dimensionalidad. Si el número de dimensiones es muy alto, se recomienda utilizar un método de reducción de dimensionalidad previo (como PCA) para reducir el conjunto de datos a un número de dimensiones razonable, lo que reducirá el ruido y aligerará la ejecución de t-SNE.</a:t>
            </a:r>
            <a:endParaRPr/>
          </a:p>
        </p:txBody>
      </p:sp>
      <p:sp>
        <p:nvSpPr>
          <p:cNvPr id="319" name="Google Shape;319;gb8f2cc6476_0_3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320" name="Google Shape;320;gb8f2cc6476_0_31"/>
          <p:cNvPicPr preferRelativeResize="0"/>
          <p:nvPr/>
        </p:nvPicPr>
        <p:blipFill rotWithShape="1">
          <a:blip r:embed="rId3">
            <a:alphaModFix/>
          </a:blip>
          <a:srcRect b="0" l="0" r="0" t="0"/>
          <a:stretch/>
        </p:blipFill>
        <p:spPr>
          <a:xfrm>
            <a:off x="4009024" y="2841325"/>
            <a:ext cx="5781779" cy="3315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b8f2cc6476_0_39"/>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Algoritmo t-SNE</a:t>
            </a:r>
            <a:endParaRPr/>
          </a:p>
        </p:txBody>
      </p:sp>
      <p:sp>
        <p:nvSpPr>
          <p:cNvPr id="327" name="Google Shape;327;gb8f2cc6476_0_39"/>
          <p:cNvSpPr txBox="1"/>
          <p:nvPr>
            <p:ph idx="1" type="subTitle"/>
          </p:nvPr>
        </p:nvSpPr>
        <p:spPr>
          <a:xfrm>
            <a:off x="2438400" y="1434475"/>
            <a:ext cx="9225000" cy="31923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t-SNE se ejecuta en dos pasos: </a:t>
            </a:r>
            <a:endParaRPr/>
          </a:p>
          <a:p>
            <a:pPr indent="-355600" lvl="0" marL="457200" rtl="0" algn="just">
              <a:lnSpc>
                <a:spcPct val="90000"/>
              </a:lnSpc>
              <a:spcBef>
                <a:spcPts val="1000"/>
              </a:spcBef>
              <a:spcAft>
                <a:spcPts val="0"/>
              </a:spcAft>
              <a:buSzPts val="2000"/>
              <a:buAutoNum type="arabicPeriod"/>
            </a:pPr>
            <a:r>
              <a:rPr lang="en-US"/>
              <a:t>construye una distribución de probabilidad sobre parejas de muestras en el espacio original, de forma tal que las muestras semejantes reciben alta probabilidad de ser escogidas, mientras que las muestras muy diferentes reciben baja probabilidad de ser escogidas. El concepto de "semejanza" se basa en la distancia entre puntos y densidad en las proximidades de un punto. Tal y como lo describen los autores:</a:t>
            </a:r>
            <a:endParaRPr/>
          </a:p>
          <a:p>
            <a:pPr indent="-355600" lvl="0" marL="457200" rtl="0" algn="just">
              <a:lnSpc>
                <a:spcPct val="90000"/>
              </a:lnSpc>
              <a:spcBef>
                <a:spcPts val="1000"/>
              </a:spcBef>
              <a:spcAft>
                <a:spcPts val="1000"/>
              </a:spcAft>
              <a:buSzPts val="2000"/>
              <a:buAutoNum type="arabicPeriod"/>
            </a:pPr>
            <a:r>
              <a:rPr lang="en-US"/>
              <a:t>t-SNE lleva los puntos del espacio de alta dimensionalidad al espacio de baja dimensionalidad de forma aleatoria, define una distribución de probabilidad semejante a la vista en el espacio destino (el espacio de baja dimensionalidad), y minimiza la denominada divergencia Kullback-Leibler entre las dos distribuciones con respecto a las posiciones de los puntos en el mapa (la divergencia de Kullback-Leibler mide la similitud o diferencia entre dos funciones de distribución de probabilidad). Dicho con otras palabras: t-SNE intenta reproducir la distribución que existía en el espacio original en el espacio final.</a:t>
            </a:r>
            <a:endParaRPr/>
          </a:p>
        </p:txBody>
      </p:sp>
      <p:sp>
        <p:nvSpPr>
          <p:cNvPr id="328" name="Google Shape;328;gb8f2cc6476_0_3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f89251becd_0_0"/>
          <p:cNvSpPr txBox="1"/>
          <p:nvPr>
            <p:ph type="ctrTitle"/>
          </p:nvPr>
        </p:nvSpPr>
        <p:spPr>
          <a:xfrm>
            <a:off x="1300235" y="2297874"/>
            <a:ext cx="103632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US"/>
              <a:t>Aprendizaje No Supervisado</a:t>
            </a:r>
            <a:endParaRPr/>
          </a:p>
        </p:txBody>
      </p:sp>
      <p:sp>
        <p:nvSpPr>
          <p:cNvPr id="101" name="Google Shape;101;gf89251becd_0_0"/>
          <p:cNvSpPr txBox="1"/>
          <p:nvPr>
            <p:ph idx="5" type="body"/>
          </p:nvPr>
        </p:nvSpPr>
        <p:spPr>
          <a:xfrm>
            <a:off x="8135865"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20"/>
              <a:t>Dr. Hector Allende-Cid</a:t>
            </a:r>
            <a:endParaRPr sz="2220"/>
          </a:p>
          <a:p>
            <a:pPr indent="0" lvl="0" marL="0" rtl="0" algn="r">
              <a:lnSpc>
                <a:spcPct val="90000"/>
              </a:lnSpc>
              <a:spcBef>
                <a:spcPts val="0"/>
              </a:spcBef>
              <a:spcAft>
                <a:spcPts val="0"/>
              </a:spcAft>
              <a:buClr>
                <a:schemeClr val="dk1"/>
              </a:buClr>
              <a:buSzPts val="2400"/>
              <a:buNone/>
            </a:pPr>
            <a:r>
              <a:t/>
            </a:r>
            <a:endParaRPr/>
          </a:p>
        </p:txBody>
      </p:sp>
      <p:sp>
        <p:nvSpPr>
          <p:cNvPr id="102" name="Google Shape;102;gf89251becd_0_0"/>
          <p:cNvSpPr txBox="1"/>
          <p:nvPr>
            <p:ph idx="6" type="body"/>
          </p:nvPr>
        </p:nvSpPr>
        <p:spPr>
          <a:xfrm>
            <a:off x="8135865" y="4459691"/>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None/>
            </a:pPr>
            <a:r>
              <a:rPr lang="en-US"/>
              <a:t>h.allende@udd.cl</a:t>
            </a:r>
            <a:endParaRPr/>
          </a:p>
        </p:txBody>
      </p:sp>
      <p:sp>
        <p:nvSpPr>
          <p:cNvPr id="103" name="Google Shape;103;gf89251becd_0_0"/>
          <p:cNvSpPr txBox="1"/>
          <p:nvPr>
            <p:ph idx="7" type="body"/>
          </p:nvPr>
        </p:nvSpPr>
        <p:spPr>
          <a:xfrm>
            <a:off x="7248228"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600"/>
              <a:buNone/>
            </a:pPr>
            <a:r>
              <a:rPr lang="en-US"/>
              <a:t>https://www.linkedin.com/in/héctor-allende-cid-3b6b2721/</a:t>
            </a:r>
            <a:endParaRPr/>
          </a:p>
        </p:txBody>
      </p:sp>
      <p:pic>
        <p:nvPicPr>
          <p:cNvPr id="104" name="Google Shape;104;gf89251becd_0_0"/>
          <p:cNvPicPr preferRelativeResize="0"/>
          <p:nvPr/>
        </p:nvPicPr>
        <p:blipFill rotWithShape="1">
          <a:blip r:embed="rId3">
            <a:alphaModFix/>
          </a:blip>
          <a:srcRect b="0" l="0" r="0" t="0"/>
          <a:stretch/>
        </p:blipFill>
        <p:spPr>
          <a:xfrm>
            <a:off x="3711448" y="5682607"/>
            <a:ext cx="2384552" cy="874336"/>
          </a:xfrm>
          <a:prstGeom prst="rect">
            <a:avLst/>
          </a:prstGeom>
          <a:noFill/>
          <a:ln>
            <a:noFill/>
          </a:ln>
        </p:spPr>
      </p:pic>
      <p:sp>
        <p:nvSpPr>
          <p:cNvPr id="105" name="Google Shape;105;gf89251becd_0_0"/>
          <p:cNvSpPr txBox="1"/>
          <p:nvPr>
            <p:ph idx="1" type="subTitle"/>
          </p:nvPr>
        </p:nvSpPr>
        <p:spPr>
          <a:xfrm>
            <a:off x="1328585" y="3026239"/>
            <a:ext cx="9144000" cy="805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2400"/>
              <a:buNone/>
            </a:pPr>
            <a:r>
              <a:rPr lang="en-US"/>
              <a:t>Conceptos Básicos</a:t>
            </a:r>
            <a:endParaRPr/>
          </a:p>
        </p:txBody>
      </p:sp>
      <p:sp>
        <p:nvSpPr>
          <p:cNvPr id="106" name="Google Shape;106;gf89251becd_0_0"/>
          <p:cNvSpPr txBox="1"/>
          <p:nvPr>
            <p:ph idx="2" type="body"/>
          </p:nvPr>
        </p:nvSpPr>
        <p:spPr>
          <a:xfrm>
            <a:off x="3568699"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00"/>
              <a:t>Dr. José García</a:t>
            </a:r>
            <a:endParaRPr sz="2200"/>
          </a:p>
          <a:p>
            <a:pPr indent="0" lvl="0" marL="0" rtl="0" algn="r">
              <a:lnSpc>
                <a:spcPct val="80000"/>
              </a:lnSpc>
              <a:spcBef>
                <a:spcPts val="0"/>
              </a:spcBef>
              <a:spcAft>
                <a:spcPts val="0"/>
              </a:spcAft>
              <a:buClr>
                <a:schemeClr val="dk1"/>
              </a:buClr>
              <a:buSzPts val="2220"/>
              <a:buNone/>
            </a:pPr>
            <a:r>
              <a:t/>
            </a:r>
            <a:endParaRPr sz="2220"/>
          </a:p>
        </p:txBody>
      </p:sp>
      <p:sp>
        <p:nvSpPr>
          <p:cNvPr id="107" name="Google Shape;107;gf89251becd_0_0"/>
          <p:cNvSpPr txBox="1"/>
          <p:nvPr>
            <p:ph idx="3" type="body"/>
          </p:nvPr>
        </p:nvSpPr>
        <p:spPr>
          <a:xfrm>
            <a:off x="3568699" y="4459691"/>
            <a:ext cx="3598800" cy="28230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rgbClr val="0070C0"/>
              </a:buClr>
              <a:buSzPts val="1600"/>
              <a:buFont typeface="Arial"/>
              <a:buNone/>
            </a:pPr>
            <a:r>
              <a:rPr lang="en-US" sz="1480"/>
              <a:t>j.garcia@udd.cl</a:t>
            </a:r>
            <a:endParaRPr sz="1369"/>
          </a:p>
        </p:txBody>
      </p:sp>
      <p:sp>
        <p:nvSpPr>
          <p:cNvPr id="108" name="Google Shape;108;gf89251becd_0_0"/>
          <p:cNvSpPr txBox="1"/>
          <p:nvPr>
            <p:ph idx="4" type="body"/>
          </p:nvPr>
        </p:nvSpPr>
        <p:spPr>
          <a:xfrm>
            <a:off x="2680975"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None/>
            </a:pPr>
            <a:r>
              <a:rPr lang="en-US"/>
              <a:t>https://www.linkedin.com/in/jose-garcia-rubincus/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5"/>
          <p:cNvSpPr txBox="1"/>
          <p:nvPr>
            <p:ph type="ctrTitle"/>
          </p:nvPr>
        </p:nvSpPr>
        <p:spPr>
          <a:xfrm>
            <a:off x="2452438" y="658912"/>
            <a:ext cx="9225035" cy="11311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a:t>Etapas de un Problema de Machine Learning</a:t>
            </a:r>
            <a:endParaRPr/>
          </a:p>
        </p:txBody>
      </p:sp>
      <p:pic>
        <p:nvPicPr>
          <p:cNvPr id="334" name="Google Shape;334;p25"/>
          <p:cNvPicPr preferRelativeResize="0"/>
          <p:nvPr/>
        </p:nvPicPr>
        <p:blipFill rotWithShape="1">
          <a:blip r:embed="rId3">
            <a:alphaModFix/>
          </a:blip>
          <a:srcRect b="0" l="0" r="0" t="0"/>
          <a:stretch/>
        </p:blipFill>
        <p:spPr>
          <a:xfrm>
            <a:off x="1960327" y="1653824"/>
            <a:ext cx="9437524" cy="4494375"/>
          </a:xfrm>
          <a:prstGeom prst="rect">
            <a:avLst/>
          </a:prstGeom>
          <a:noFill/>
          <a:ln>
            <a:noFill/>
          </a:ln>
        </p:spPr>
      </p:pic>
      <p:sp>
        <p:nvSpPr>
          <p:cNvPr id="335" name="Google Shape;335;p2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b90b78d93a_0_146"/>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Flujo de un Problema de Machine Learning</a:t>
            </a:r>
            <a:endParaRPr/>
          </a:p>
        </p:txBody>
      </p:sp>
      <p:sp>
        <p:nvSpPr>
          <p:cNvPr id="341" name="Google Shape;341;gb90b78d93a_0_14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42" name="Google Shape;342;gb90b78d93a_0_146"/>
          <p:cNvPicPr preferRelativeResize="0"/>
          <p:nvPr/>
        </p:nvPicPr>
        <p:blipFill rotWithShape="1">
          <a:blip r:embed="rId3">
            <a:alphaModFix/>
          </a:blip>
          <a:srcRect b="0" l="0" r="0" t="0"/>
          <a:stretch/>
        </p:blipFill>
        <p:spPr>
          <a:xfrm>
            <a:off x="2452450" y="1462187"/>
            <a:ext cx="8425156" cy="47632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aa27c76dc1_0_205"/>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48" name="Google Shape;348;gaa27c76dc1_0_20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349" name="Google Shape;349;gaa27c76dc1_0_205"/>
          <p:cNvGrpSpPr/>
          <p:nvPr/>
        </p:nvGrpSpPr>
        <p:grpSpPr>
          <a:xfrm>
            <a:off x="1618400" y="894950"/>
            <a:ext cx="10113450" cy="5619150"/>
            <a:chOff x="1618400" y="894950"/>
            <a:chExt cx="10113450" cy="5619150"/>
          </a:xfrm>
        </p:grpSpPr>
        <p:pic>
          <p:nvPicPr>
            <p:cNvPr id="350" name="Google Shape;350;gaa27c76dc1_0_205"/>
            <p:cNvPicPr preferRelativeResize="0"/>
            <p:nvPr/>
          </p:nvPicPr>
          <p:blipFill rotWithShape="1">
            <a:blip r:embed="rId3">
              <a:alphaModFix/>
            </a:blip>
            <a:srcRect b="0" l="0" r="0" t="0"/>
            <a:stretch/>
          </p:blipFill>
          <p:spPr>
            <a:xfrm>
              <a:off x="1649450" y="894950"/>
              <a:ext cx="10082400" cy="5619150"/>
            </a:xfrm>
            <a:prstGeom prst="rect">
              <a:avLst/>
            </a:prstGeom>
            <a:noFill/>
            <a:ln>
              <a:noFill/>
            </a:ln>
          </p:spPr>
        </p:pic>
        <p:sp>
          <p:nvSpPr>
            <p:cNvPr id="351" name="Google Shape;351;gaa27c76dc1_0_205"/>
            <p:cNvSpPr/>
            <p:nvPr/>
          </p:nvSpPr>
          <p:spPr>
            <a:xfrm>
              <a:off x="1618400" y="950825"/>
              <a:ext cx="384300" cy="4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aa27c76dc1_0_205"/>
            <p:cNvSpPr/>
            <p:nvPr/>
          </p:nvSpPr>
          <p:spPr>
            <a:xfrm>
              <a:off x="10823775" y="6099500"/>
              <a:ext cx="384300" cy="4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b90b78d93a_0_154"/>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58" name="Google Shape;358;gb90b78d93a_0_15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359" name="Google Shape;359;gb90b78d93a_0_154"/>
          <p:cNvGrpSpPr/>
          <p:nvPr/>
        </p:nvGrpSpPr>
        <p:grpSpPr>
          <a:xfrm>
            <a:off x="1780250" y="1020474"/>
            <a:ext cx="9852051" cy="5503726"/>
            <a:chOff x="1780250" y="1020474"/>
            <a:chExt cx="9852051" cy="5503726"/>
          </a:xfrm>
        </p:grpSpPr>
        <p:pic>
          <p:nvPicPr>
            <p:cNvPr id="360" name="Google Shape;360;gb90b78d93a_0_154"/>
            <p:cNvPicPr preferRelativeResize="0"/>
            <p:nvPr/>
          </p:nvPicPr>
          <p:blipFill rotWithShape="1">
            <a:blip r:embed="rId3">
              <a:alphaModFix/>
            </a:blip>
            <a:srcRect b="0" l="0" r="0" t="0"/>
            <a:stretch/>
          </p:blipFill>
          <p:spPr>
            <a:xfrm>
              <a:off x="1871950" y="1020474"/>
              <a:ext cx="9760351" cy="5503726"/>
            </a:xfrm>
            <a:prstGeom prst="rect">
              <a:avLst/>
            </a:prstGeom>
            <a:noFill/>
            <a:ln>
              <a:noFill/>
            </a:ln>
          </p:spPr>
        </p:pic>
        <p:sp>
          <p:nvSpPr>
            <p:cNvPr id="361" name="Google Shape;361;gb90b78d93a_0_154"/>
            <p:cNvSpPr/>
            <p:nvPr/>
          </p:nvSpPr>
          <p:spPr>
            <a:xfrm>
              <a:off x="1780250" y="1020475"/>
              <a:ext cx="384300" cy="4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b90b78d93a_0_154"/>
            <p:cNvSpPr/>
            <p:nvPr/>
          </p:nvSpPr>
          <p:spPr>
            <a:xfrm>
              <a:off x="10884450" y="6019150"/>
              <a:ext cx="384300" cy="4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b90b78d93a_0_170"/>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68" name="Google Shape;368;gb90b78d93a_0_17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369" name="Google Shape;369;gb90b78d93a_0_170"/>
          <p:cNvGrpSpPr/>
          <p:nvPr/>
        </p:nvGrpSpPr>
        <p:grpSpPr>
          <a:xfrm>
            <a:off x="1547600" y="879998"/>
            <a:ext cx="10235928" cy="5806727"/>
            <a:chOff x="1547600" y="879998"/>
            <a:chExt cx="10235928" cy="5806727"/>
          </a:xfrm>
        </p:grpSpPr>
        <p:pic>
          <p:nvPicPr>
            <p:cNvPr id="370" name="Google Shape;370;gb90b78d93a_0_170"/>
            <p:cNvPicPr preferRelativeResize="0"/>
            <p:nvPr/>
          </p:nvPicPr>
          <p:blipFill rotWithShape="1">
            <a:blip r:embed="rId3">
              <a:alphaModFix/>
            </a:blip>
            <a:srcRect b="0" l="0" r="0" t="0"/>
            <a:stretch/>
          </p:blipFill>
          <p:spPr>
            <a:xfrm>
              <a:off x="1645352" y="879998"/>
              <a:ext cx="10138176" cy="5720299"/>
            </a:xfrm>
            <a:prstGeom prst="rect">
              <a:avLst/>
            </a:prstGeom>
            <a:noFill/>
            <a:ln>
              <a:noFill/>
            </a:ln>
          </p:spPr>
        </p:pic>
        <p:sp>
          <p:nvSpPr>
            <p:cNvPr id="371" name="Google Shape;371;gb90b78d93a_0_170"/>
            <p:cNvSpPr/>
            <p:nvPr/>
          </p:nvSpPr>
          <p:spPr>
            <a:xfrm>
              <a:off x="1547600" y="880000"/>
              <a:ext cx="343800" cy="39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b90b78d93a_0_170"/>
            <p:cNvSpPr/>
            <p:nvPr/>
          </p:nvSpPr>
          <p:spPr>
            <a:xfrm>
              <a:off x="10884475" y="6292225"/>
              <a:ext cx="343800" cy="39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b90b78d93a_0_165"/>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78" name="Google Shape;378;gb90b78d93a_0_16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79" name="Google Shape;379;gb90b78d93a_0_165"/>
          <p:cNvPicPr preferRelativeResize="0"/>
          <p:nvPr/>
        </p:nvPicPr>
        <p:blipFill rotWithShape="1">
          <a:blip r:embed="rId3">
            <a:alphaModFix/>
          </a:blip>
          <a:srcRect b="0" l="0" r="0" t="0"/>
          <a:stretch/>
        </p:blipFill>
        <p:spPr>
          <a:xfrm>
            <a:off x="1659550" y="1151976"/>
            <a:ext cx="9796024" cy="4755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b90b78d93a_0_160"/>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85" name="Google Shape;385;gb90b78d93a_0_16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86" name="Google Shape;386;gb90b78d93a_0_160"/>
          <p:cNvPicPr preferRelativeResize="0"/>
          <p:nvPr/>
        </p:nvPicPr>
        <p:blipFill rotWithShape="1">
          <a:blip r:embed="rId3">
            <a:alphaModFix/>
          </a:blip>
          <a:srcRect b="0" l="0" r="0" t="0"/>
          <a:stretch/>
        </p:blipFill>
        <p:spPr>
          <a:xfrm>
            <a:off x="1815950" y="1283476"/>
            <a:ext cx="9861500" cy="47793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b90b78d93a_0_197"/>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92" name="Google Shape;392;gb90b78d93a_0_19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93" name="Google Shape;393;gb90b78d93a_0_197"/>
          <p:cNvPicPr preferRelativeResize="0"/>
          <p:nvPr/>
        </p:nvPicPr>
        <p:blipFill rotWithShape="1">
          <a:blip r:embed="rId3">
            <a:alphaModFix/>
          </a:blip>
          <a:srcRect b="0" l="0" r="0" t="0"/>
          <a:stretch/>
        </p:blipFill>
        <p:spPr>
          <a:xfrm>
            <a:off x="2043900" y="959774"/>
            <a:ext cx="9082624" cy="5484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b90b78d93a_0_192"/>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99" name="Google Shape;399;gb90b78d93a_0_19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00" name="Google Shape;400;gb90b78d93a_0_192"/>
          <p:cNvPicPr preferRelativeResize="0"/>
          <p:nvPr/>
        </p:nvPicPr>
        <p:blipFill rotWithShape="1">
          <a:blip r:embed="rId3">
            <a:alphaModFix/>
          </a:blip>
          <a:srcRect b="0" l="0" r="0" t="0"/>
          <a:stretch/>
        </p:blipFill>
        <p:spPr>
          <a:xfrm>
            <a:off x="6965227" y="1050375"/>
            <a:ext cx="4876975" cy="5059125"/>
          </a:xfrm>
          <a:prstGeom prst="rect">
            <a:avLst/>
          </a:prstGeom>
          <a:noFill/>
          <a:ln>
            <a:noFill/>
          </a:ln>
        </p:spPr>
      </p:pic>
      <p:pic>
        <p:nvPicPr>
          <p:cNvPr id="401" name="Google Shape;401;gb90b78d93a_0_192"/>
          <p:cNvPicPr preferRelativeResize="0"/>
          <p:nvPr/>
        </p:nvPicPr>
        <p:blipFill rotWithShape="1">
          <a:blip r:embed="rId4">
            <a:alphaModFix/>
          </a:blip>
          <a:srcRect b="0" l="0" r="0" t="0"/>
          <a:stretch/>
        </p:blipFill>
        <p:spPr>
          <a:xfrm>
            <a:off x="304800" y="1350237"/>
            <a:ext cx="6431827" cy="3279558"/>
          </a:xfrm>
          <a:prstGeom prst="rect">
            <a:avLst/>
          </a:prstGeom>
          <a:noFill/>
          <a:ln>
            <a:noFill/>
          </a:ln>
        </p:spPr>
      </p:pic>
      <p:pic>
        <p:nvPicPr>
          <p:cNvPr id="402" name="Google Shape;402;gb90b78d93a_0_192"/>
          <p:cNvPicPr preferRelativeResize="0"/>
          <p:nvPr/>
        </p:nvPicPr>
        <p:blipFill rotWithShape="1">
          <a:blip r:embed="rId5">
            <a:alphaModFix/>
          </a:blip>
          <a:srcRect b="0" l="0" r="0" t="0"/>
          <a:stretch/>
        </p:blipFill>
        <p:spPr>
          <a:xfrm>
            <a:off x="117350" y="4703500"/>
            <a:ext cx="8429925" cy="1891525"/>
          </a:xfrm>
          <a:prstGeom prst="rect">
            <a:avLst/>
          </a:prstGeom>
          <a:noFill/>
          <a:ln>
            <a:noFill/>
          </a:ln>
        </p:spPr>
      </p:pic>
      <p:sp>
        <p:nvSpPr>
          <p:cNvPr id="403" name="Google Shape;403;gb90b78d93a_0_192"/>
          <p:cNvSpPr txBox="1"/>
          <p:nvPr/>
        </p:nvSpPr>
        <p:spPr>
          <a:xfrm>
            <a:off x="1878700" y="909225"/>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Resultados Sobrevida</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b90b78d93a_0_187"/>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409" name="Google Shape;409;gb90b78d93a_0_18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10" name="Google Shape;410;gb90b78d93a_0_187"/>
          <p:cNvPicPr preferRelativeResize="0"/>
          <p:nvPr/>
        </p:nvPicPr>
        <p:blipFill rotWithShape="1">
          <a:blip r:embed="rId3">
            <a:alphaModFix/>
          </a:blip>
          <a:srcRect b="0" l="0" r="0" t="0"/>
          <a:stretch/>
        </p:blipFill>
        <p:spPr>
          <a:xfrm>
            <a:off x="1689875" y="1000262"/>
            <a:ext cx="10235550" cy="50680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aa27c76dc1_0_2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lang="en-US"/>
              <a:t>Conceptos Iniciales</a:t>
            </a:r>
            <a:endParaRPr/>
          </a:p>
          <a:p>
            <a:pPr indent="-406400" lvl="0" marL="457200" rtl="0" algn="l">
              <a:lnSpc>
                <a:spcPct val="90000"/>
              </a:lnSpc>
              <a:spcBef>
                <a:spcPts val="0"/>
              </a:spcBef>
              <a:spcAft>
                <a:spcPts val="0"/>
              </a:spcAft>
              <a:buSzPts val="2800"/>
              <a:buChar char="•"/>
            </a:pPr>
            <a:r>
              <a:rPr lang="en-US"/>
              <a:t>Machine Learning</a:t>
            </a:r>
            <a:endParaRPr/>
          </a:p>
          <a:p>
            <a:pPr indent="-406400" lvl="0" marL="457200" rtl="0" algn="l">
              <a:lnSpc>
                <a:spcPct val="90000"/>
              </a:lnSpc>
              <a:spcBef>
                <a:spcPts val="0"/>
              </a:spcBef>
              <a:spcAft>
                <a:spcPts val="0"/>
              </a:spcAft>
              <a:buSzPts val="2800"/>
              <a:buChar char="•"/>
            </a:pPr>
            <a:r>
              <a:rPr lang="en-US"/>
              <a:t>Tipos de Aprendizaje</a:t>
            </a:r>
            <a:endParaRPr/>
          </a:p>
          <a:p>
            <a:pPr indent="-406400" lvl="0" marL="457200" rtl="0" algn="l">
              <a:lnSpc>
                <a:spcPct val="90000"/>
              </a:lnSpc>
              <a:spcBef>
                <a:spcPts val="0"/>
              </a:spcBef>
              <a:spcAft>
                <a:spcPts val="0"/>
              </a:spcAft>
              <a:buSzPts val="2800"/>
              <a:buChar char="•"/>
            </a:pPr>
            <a:r>
              <a:rPr lang="en-US"/>
              <a:t>Aplicaciones</a:t>
            </a:r>
            <a:endParaRPr/>
          </a:p>
          <a:p>
            <a:pPr indent="-406400" lvl="0" marL="457200" rtl="0" algn="l">
              <a:lnSpc>
                <a:spcPct val="90000"/>
              </a:lnSpc>
              <a:spcBef>
                <a:spcPts val="0"/>
              </a:spcBef>
              <a:spcAft>
                <a:spcPts val="0"/>
              </a:spcAft>
              <a:buSzPts val="2800"/>
              <a:buChar char="•"/>
            </a:pPr>
            <a:r>
              <a:rPr lang="en-US"/>
              <a:t>Algoritmos de Machine Learning</a:t>
            </a:r>
            <a:endParaRPr/>
          </a:p>
          <a:p>
            <a:pPr indent="-406400" lvl="0" marL="457200" rtl="0" algn="l">
              <a:lnSpc>
                <a:spcPct val="90000"/>
              </a:lnSpc>
              <a:spcBef>
                <a:spcPts val="0"/>
              </a:spcBef>
              <a:spcAft>
                <a:spcPts val="0"/>
              </a:spcAft>
              <a:buSzPts val="2800"/>
              <a:buChar char="•"/>
            </a:pPr>
            <a:r>
              <a:rPr lang="en-US"/>
              <a:t>Etapas de un Proyecto de Machine Learning</a:t>
            </a:r>
            <a:endParaRPr/>
          </a:p>
          <a:p>
            <a:pPr indent="-406400" lvl="0" marL="457200" rtl="0" algn="l">
              <a:lnSpc>
                <a:spcPct val="90000"/>
              </a:lnSpc>
              <a:spcBef>
                <a:spcPts val="0"/>
              </a:spcBef>
              <a:spcAft>
                <a:spcPts val="0"/>
              </a:spcAft>
              <a:buSzPts val="2800"/>
              <a:buChar char="•"/>
            </a:pPr>
            <a:r>
              <a:rPr lang="en-US"/>
              <a:t>Aplicaciones Reales</a:t>
            </a:r>
            <a:endParaRPr/>
          </a:p>
        </p:txBody>
      </p:sp>
      <p:sp>
        <p:nvSpPr>
          <p:cNvPr id="115" name="Google Shape;115;gaa27c76dc1_0_23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b96fd7a238_0_4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417" name="Google Shape;417;gb96fd7a238_0_41"/>
          <p:cNvPicPr preferRelativeResize="0"/>
          <p:nvPr/>
        </p:nvPicPr>
        <p:blipFill rotWithShape="1">
          <a:blip r:embed="rId3">
            <a:alphaModFix/>
          </a:blip>
          <a:srcRect b="0" l="0" r="0" t="0"/>
          <a:stretch/>
        </p:blipFill>
        <p:spPr>
          <a:xfrm>
            <a:off x="1785450" y="434150"/>
            <a:ext cx="9587724" cy="5393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b96fd7a238_0_0"/>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Eficiencia operacional plantas de molienda-flotación.</a:t>
            </a:r>
            <a:endParaRPr/>
          </a:p>
        </p:txBody>
      </p:sp>
      <p:sp>
        <p:nvSpPr>
          <p:cNvPr id="424" name="Google Shape;424;gb96fd7a238_0_0"/>
          <p:cNvSpPr txBox="1"/>
          <p:nvPr>
            <p:ph idx="1" type="subTitle"/>
          </p:nvPr>
        </p:nvSpPr>
        <p:spPr>
          <a:xfrm>
            <a:off x="2438399" y="1967875"/>
            <a:ext cx="9225000" cy="4305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000"/>
              <a:buNone/>
            </a:pPr>
            <a:r>
              <a:t/>
            </a:r>
            <a:endParaRPr/>
          </a:p>
        </p:txBody>
      </p:sp>
      <p:sp>
        <p:nvSpPr>
          <p:cNvPr id="425" name="Google Shape;425;gb96fd7a238_0_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426" name="Google Shape;426;gb96fd7a238_0_0"/>
          <p:cNvPicPr preferRelativeResize="0"/>
          <p:nvPr/>
        </p:nvPicPr>
        <p:blipFill rotWithShape="1">
          <a:blip r:embed="rId3">
            <a:alphaModFix/>
          </a:blip>
          <a:srcRect b="0" l="0" r="0" t="0"/>
          <a:stretch/>
        </p:blipFill>
        <p:spPr>
          <a:xfrm>
            <a:off x="2286000" y="1285875"/>
            <a:ext cx="7620000" cy="4286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b96fd7a238_0_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433" name="Google Shape;433;gb96fd7a238_0_9"/>
          <p:cNvPicPr preferRelativeResize="0"/>
          <p:nvPr/>
        </p:nvPicPr>
        <p:blipFill rotWithShape="1">
          <a:blip r:embed="rId3">
            <a:alphaModFix/>
          </a:blip>
          <a:srcRect b="0" l="0" r="0" t="0"/>
          <a:stretch/>
        </p:blipFill>
        <p:spPr>
          <a:xfrm>
            <a:off x="1787350" y="635550"/>
            <a:ext cx="9225000" cy="51890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b96fd7a238_0_1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440" name="Google Shape;440;gb96fd7a238_0_17"/>
          <p:cNvPicPr preferRelativeResize="0"/>
          <p:nvPr/>
        </p:nvPicPr>
        <p:blipFill rotWithShape="1">
          <a:blip r:embed="rId3">
            <a:alphaModFix/>
          </a:blip>
          <a:srcRect b="0" l="0" r="0" t="0"/>
          <a:stretch/>
        </p:blipFill>
        <p:spPr>
          <a:xfrm>
            <a:off x="1835975" y="221125"/>
            <a:ext cx="9829801" cy="65532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b96fd7a238_0_2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447" name="Google Shape;447;gb96fd7a238_0_25"/>
          <p:cNvPicPr preferRelativeResize="0"/>
          <p:nvPr/>
        </p:nvPicPr>
        <p:blipFill rotWithShape="1">
          <a:blip r:embed="rId3">
            <a:alphaModFix/>
          </a:blip>
          <a:srcRect b="0" l="0" r="0" t="0"/>
          <a:stretch/>
        </p:blipFill>
        <p:spPr>
          <a:xfrm>
            <a:off x="1822650" y="138050"/>
            <a:ext cx="10175200" cy="5723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b96fd7a238_0_3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454" name="Google Shape;454;gb96fd7a238_0_33"/>
          <p:cNvPicPr preferRelativeResize="0"/>
          <p:nvPr/>
        </p:nvPicPr>
        <p:blipFill rotWithShape="1">
          <a:blip r:embed="rId3">
            <a:alphaModFix/>
          </a:blip>
          <a:srcRect b="0" l="0" r="0" t="0"/>
          <a:stretch/>
        </p:blipFill>
        <p:spPr>
          <a:xfrm>
            <a:off x="2145075" y="386025"/>
            <a:ext cx="9551100" cy="53725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9"/>
          <p:cNvPicPr preferRelativeResize="0"/>
          <p:nvPr/>
        </p:nvPicPr>
        <p:blipFill rotWithShape="1">
          <a:blip r:embed="rId3">
            <a:alphaModFix/>
          </a:blip>
          <a:srcRect b="0" l="0" r="0" t="0"/>
          <a:stretch/>
        </p:blipFill>
        <p:spPr>
          <a:xfrm>
            <a:off x="8826500" y="4370764"/>
            <a:ext cx="2384552" cy="874336"/>
          </a:xfrm>
          <a:prstGeom prst="rect">
            <a:avLst/>
          </a:prstGeom>
          <a:noFill/>
          <a:ln>
            <a:noFill/>
          </a:ln>
        </p:spPr>
      </p:pic>
      <p:sp>
        <p:nvSpPr>
          <p:cNvPr id="460" name="Google Shape;460;p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b90b78d93a_0_213"/>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466" name="Google Shape;466;gb90b78d93a_0_21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67" name="Google Shape;467;gb90b78d93a_0_213"/>
          <p:cNvPicPr preferRelativeResize="0"/>
          <p:nvPr/>
        </p:nvPicPr>
        <p:blipFill rotWithShape="1">
          <a:blip r:embed="rId3">
            <a:alphaModFix/>
          </a:blip>
          <a:srcRect b="0" l="0" r="0" t="0"/>
          <a:stretch/>
        </p:blipFill>
        <p:spPr>
          <a:xfrm>
            <a:off x="1457250" y="1081162"/>
            <a:ext cx="10366169" cy="50680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b90b78d93a_0_219"/>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473" name="Google Shape;473;gb90b78d93a_0_21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74" name="Google Shape;474;gb90b78d93a_0_219"/>
          <p:cNvPicPr preferRelativeResize="0"/>
          <p:nvPr/>
        </p:nvPicPr>
        <p:blipFill rotWithShape="1">
          <a:blip r:embed="rId3">
            <a:alphaModFix/>
          </a:blip>
          <a:srcRect b="0" l="0" r="0" t="0"/>
          <a:stretch/>
        </p:blipFill>
        <p:spPr>
          <a:xfrm>
            <a:off x="1700000" y="990137"/>
            <a:ext cx="9646467" cy="50680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aa27c76dc1_0_82"/>
          <p:cNvSpPr txBox="1"/>
          <p:nvPr>
            <p:ph idx="1" type="subTitle"/>
          </p:nvPr>
        </p:nvSpPr>
        <p:spPr>
          <a:xfrm>
            <a:off x="2452437" y="1493800"/>
            <a:ext cx="9225000" cy="43059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Clr>
                <a:srgbClr val="3F3F3F"/>
              </a:buClr>
              <a:buSzPts val="2000"/>
              <a:buFont typeface="Arial"/>
              <a:buNone/>
            </a:pPr>
            <a:r>
              <a:rPr lang="en-US"/>
              <a:t>Dentro del ML encontramos 2 enfoques, el aprendizaje supervisado y </a:t>
            </a:r>
            <a:r>
              <a:rPr b="1" lang="en-US"/>
              <a:t>el aprendizaje no supervisado. </a:t>
            </a:r>
            <a:endParaRPr b="1"/>
          </a:p>
          <a:p>
            <a:pPr indent="-355600" lvl="0" marL="457200" marR="0" rtl="0" algn="just">
              <a:lnSpc>
                <a:spcPct val="90000"/>
              </a:lnSpc>
              <a:spcBef>
                <a:spcPts val="1000"/>
              </a:spcBef>
              <a:spcAft>
                <a:spcPts val="0"/>
              </a:spcAft>
              <a:buSzPts val="2000"/>
              <a:buChar char="●"/>
            </a:pPr>
            <a:r>
              <a:rPr lang="en-US"/>
              <a:t>El</a:t>
            </a:r>
            <a:r>
              <a:rPr b="1" lang="en-US"/>
              <a:t> </a:t>
            </a:r>
            <a:r>
              <a:rPr lang="en-US"/>
              <a:t>aprendizaje supervisado consiste en predecir los valores de un conjunto de datos de salida, a partir de un conjunto de datos de entrada. Se le llama supervisado porque conforme el modelo predice las salidas para datos de prueba, se calcula el error entre lo que predijo el algoritmo y el valor real. El objetivo es minimizar el error, ajustando la función de densidad de probabilidad que relaciona las entradas con las salidas.</a:t>
            </a:r>
            <a:endParaRPr/>
          </a:p>
          <a:p>
            <a:pPr indent="-355600" lvl="0" marL="457200" marR="0" rtl="0" algn="just">
              <a:lnSpc>
                <a:spcPct val="90000"/>
              </a:lnSpc>
              <a:spcBef>
                <a:spcPts val="1000"/>
              </a:spcBef>
              <a:spcAft>
                <a:spcPts val="0"/>
              </a:spcAft>
              <a:buSzPts val="2000"/>
              <a:buChar char="●"/>
            </a:pPr>
            <a:r>
              <a:rPr b="1" lang="en-US"/>
              <a:t>En el aprendizaje no supervisado, solo se tienen conjuntos de datos de entrada, sin conocer su relación con variables de salida, por lo que no tiene como verificar fácilmente si el desempeño del modelo es el adecuado. En esta categoría, los modelos de ML realizan principalmente agrupaciones o clasificaciones de los datos, según las variables de entrada y su diferenciación. Son modelos con métricas no muy precisas y que en ocasiones dependen de ciertas heurísticas para validar sus resultados.</a:t>
            </a:r>
            <a:endParaRPr b="1"/>
          </a:p>
        </p:txBody>
      </p:sp>
      <p:sp>
        <p:nvSpPr>
          <p:cNvPr id="121" name="Google Shape;121;gaa27c76dc1_0_8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22" name="Google Shape;122;gaa27c76dc1_0_82"/>
          <p:cNvSpPr txBox="1"/>
          <p:nvPr>
            <p:ph type="ctrTitle"/>
          </p:nvPr>
        </p:nvSpPr>
        <p:spPr>
          <a:xfrm>
            <a:off x="2452413"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i="1" lang="en-US"/>
              <a:t>Machine Learning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aa27c76dc1_0_126"/>
          <p:cNvSpPr txBox="1"/>
          <p:nvPr>
            <p:ph idx="1" type="subTitle"/>
          </p:nvPr>
        </p:nvSpPr>
        <p:spPr>
          <a:xfrm>
            <a:off x="2452425" y="1112800"/>
            <a:ext cx="8956500" cy="32196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a:t>El aprendizaje no supervisado, encuentra patrones ocultos o estructuras intrínsecas en los datos. Se utiliza para extraer inferencias de conjuntos de variables que consisten de datos de entrada sin respuestas etiquetadas.</a:t>
            </a:r>
            <a:endParaRPr/>
          </a:p>
          <a:p>
            <a:pPr indent="0" lvl="0" marL="0" marR="0" rtl="0" algn="just">
              <a:lnSpc>
                <a:spcPct val="90000"/>
              </a:lnSpc>
              <a:spcBef>
                <a:spcPts val="1000"/>
              </a:spcBef>
              <a:spcAft>
                <a:spcPts val="0"/>
              </a:spcAft>
              <a:buSzPts val="2000"/>
              <a:buNone/>
            </a:pPr>
            <a:r>
              <a:rPr lang="en-US"/>
              <a:t>Los métodos de clustering son las técnicas más comunes en aprendizaje sin supervisión. Se utiliza para el análisis exploratorio de datos de manera de encontrar patrones o agrupaciones en los datos.</a:t>
            </a:r>
            <a:endParaRPr/>
          </a:p>
        </p:txBody>
      </p:sp>
      <p:sp>
        <p:nvSpPr>
          <p:cNvPr id="128" name="Google Shape;128;gaa27c76dc1_0_12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29" name="Google Shape;129;gaa27c76dc1_0_126"/>
          <p:cNvSpPr txBox="1"/>
          <p:nvPr>
            <p:ph type="ctrTitle"/>
          </p:nvPr>
        </p:nvSpPr>
        <p:spPr>
          <a:xfrm>
            <a:off x="2452450" y="354106"/>
            <a:ext cx="92250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Aprendizaje No Supervisado</a:t>
            </a:r>
            <a:endParaRPr/>
          </a:p>
        </p:txBody>
      </p:sp>
      <p:pic>
        <p:nvPicPr>
          <p:cNvPr id="130" name="Google Shape;130;gaa27c76dc1_0_126"/>
          <p:cNvPicPr preferRelativeResize="0"/>
          <p:nvPr/>
        </p:nvPicPr>
        <p:blipFill rotWithShape="1">
          <a:blip r:embed="rId3">
            <a:alphaModFix/>
          </a:blip>
          <a:srcRect b="0" l="0" r="0" t="0"/>
          <a:stretch/>
        </p:blipFill>
        <p:spPr>
          <a:xfrm>
            <a:off x="6858000" y="3275050"/>
            <a:ext cx="4442450" cy="2961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aa27c76dc1_0_134"/>
          <p:cNvSpPr txBox="1"/>
          <p:nvPr>
            <p:ph idx="1" type="subTitle"/>
          </p:nvPr>
        </p:nvSpPr>
        <p:spPr>
          <a:xfrm>
            <a:off x="2452425" y="1265200"/>
            <a:ext cx="8956500" cy="14763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a:t>Las principales aplicaciones de aprendizaje no supervisado son:</a:t>
            </a:r>
            <a:endParaRPr/>
          </a:p>
          <a:p>
            <a:pPr indent="-355600" lvl="0" marL="457200" marR="0" rtl="0" algn="just">
              <a:lnSpc>
                <a:spcPct val="90000"/>
              </a:lnSpc>
              <a:spcBef>
                <a:spcPts val="1000"/>
              </a:spcBef>
              <a:spcAft>
                <a:spcPts val="0"/>
              </a:spcAft>
              <a:buSzPts val="2000"/>
              <a:buChar char="●"/>
            </a:pPr>
            <a:r>
              <a:rPr lang="en-US"/>
              <a:t>Segmentación de conjuntos de datos por atributos compartidos.</a:t>
            </a:r>
            <a:endParaRPr/>
          </a:p>
          <a:p>
            <a:pPr indent="-355600" lvl="0" marL="457200" marR="0" rtl="0" algn="just">
              <a:lnSpc>
                <a:spcPct val="90000"/>
              </a:lnSpc>
              <a:spcBef>
                <a:spcPts val="0"/>
              </a:spcBef>
              <a:spcAft>
                <a:spcPts val="0"/>
              </a:spcAft>
              <a:buSzPts val="2000"/>
              <a:buChar char="●"/>
            </a:pPr>
            <a:r>
              <a:rPr lang="en-US"/>
              <a:t>Detección de anomalías que no encajan en ningún grupo.</a:t>
            </a:r>
            <a:endParaRPr/>
          </a:p>
          <a:p>
            <a:pPr indent="-355600" lvl="0" marL="457200" marR="0" rtl="0" algn="just">
              <a:lnSpc>
                <a:spcPct val="90000"/>
              </a:lnSpc>
              <a:spcBef>
                <a:spcPts val="0"/>
              </a:spcBef>
              <a:spcAft>
                <a:spcPts val="0"/>
              </a:spcAft>
              <a:buSzPts val="2000"/>
              <a:buChar char="●"/>
            </a:pPr>
            <a:r>
              <a:rPr lang="en-US"/>
              <a:t>Simplificación de datasets agregando variables con atributos similares.</a:t>
            </a:r>
            <a:endParaRPr/>
          </a:p>
          <a:p>
            <a:pPr indent="0" lvl="0" marL="0" marR="0" rtl="0" algn="just">
              <a:lnSpc>
                <a:spcPct val="90000"/>
              </a:lnSpc>
              <a:spcBef>
                <a:spcPts val="1000"/>
              </a:spcBef>
              <a:spcAft>
                <a:spcPts val="0"/>
              </a:spcAft>
              <a:buSzPts val="2000"/>
              <a:buNone/>
            </a:pPr>
            <a:r>
              <a:rPr b="1" lang="en-US"/>
              <a:t>En resumen, el objetivo principal es estudiar la estructura intrínseca (y comúnmente oculta) de los datos.</a:t>
            </a:r>
            <a:endParaRPr b="1"/>
          </a:p>
          <a:p>
            <a:pPr indent="0" lvl="0" marL="0" marR="0" rtl="0" algn="just">
              <a:lnSpc>
                <a:spcPct val="90000"/>
              </a:lnSpc>
              <a:spcBef>
                <a:spcPts val="1000"/>
              </a:spcBef>
              <a:spcAft>
                <a:spcPts val="0"/>
              </a:spcAft>
              <a:buSzPts val="2000"/>
              <a:buNone/>
            </a:pPr>
            <a:r>
              <a:rPr lang="en-US"/>
              <a:t>Estas técnicas se pueden condensar en tres tipos principales de problemas que el aprendizaje no supervisado trata de resolver. Estos son los problemas:</a:t>
            </a:r>
            <a:endParaRPr/>
          </a:p>
          <a:p>
            <a:pPr indent="-355600" lvl="0" marL="457200" marR="0" rtl="0" algn="just">
              <a:lnSpc>
                <a:spcPct val="90000"/>
              </a:lnSpc>
              <a:spcBef>
                <a:spcPts val="1000"/>
              </a:spcBef>
              <a:spcAft>
                <a:spcPts val="0"/>
              </a:spcAft>
              <a:buSzPts val="2000"/>
              <a:buChar char="●"/>
            </a:pPr>
            <a:r>
              <a:rPr lang="en-US"/>
              <a:t>Agrupación (clustering)</a:t>
            </a:r>
            <a:endParaRPr/>
          </a:p>
          <a:p>
            <a:pPr indent="-355600" lvl="0" marL="457200" marR="0" rtl="0" algn="just">
              <a:lnSpc>
                <a:spcPct val="90000"/>
              </a:lnSpc>
              <a:spcBef>
                <a:spcPts val="0"/>
              </a:spcBef>
              <a:spcAft>
                <a:spcPts val="0"/>
              </a:spcAft>
              <a:buSzPts val="2000"/>
              <a:buChar char="●"/>
            </a:pPr>
            <a:r>
              <a:rPr lang="en-US"/>
              <a:t>Reducción de la dimensionalidad (selección de características)</a:t>
            </a:r>
            <a:endParaRPr/>
          </a:p>
          <a:p>
            <a:pPr indent="-355600" lvl="0" marL="457200" marR="0" rtl="0" algn="just">
              <a:lnSpc>
                <a:spcPct val="90000"/>
              </a:lnSpc>
              <a:spcBef>
                <a:spcPts val="0"/>
              </a:spcBef>
              <a:spcAft>
                <a:spcPts val="0"/>
              </a:spcAft>
              <a:buSzPts val="2000"/>
              <a:buChar char="●"/>
            </a:pPr>
            <a:r>
              <a:rPr lang="en-US"/>
              <a:t>Compresión</a:t>
            </a:r>
            <a:endParaRPr/>
          </a:p>
          <a:p>
            <a:pPr indent="0" lvl="0" marL="0" marR="0" rtl="0" algn="just">
              <a:lnSpc>
                <a:spcPct val="90000"/>
              </a:lnSpc>
              <a:spcBef>
                <a:spcPts val="1000"/>
              </a:spcBef>
              <a:spcAft>
                <a:spcPts val="0"/>
              </a:spcAft>
              <a:buSzPts val="2000"/>
              <a:buNone/>
            </a:pPr>
            <a:r>
              <a:t/>
            </a:r>
            <a:endParaRPr/>
          </a:p>
        </p:txBody>
      </p:sp>
      <p:sp>
        <p:nvSpPr>
          <p:cNvPr id="136" name="Google Shape;136;gaa27c76dc1_0_13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37" name="Google Shape;137;gaa27c76dc1_0_134"/>
          <p:cNvSpPr txBox="1"/>
          <p:nvPr>
            <p:ph type="ctrTitle"/>
          </p:nvPr>
        </p:nvSpPr>
        <p:spPr>
          <a:xfrm>
            <a:off x="2452450" y="354106"/>
            <a:ext cx="92250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Aplicaciones Aprendizaje No Supervisado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aa27c76dc1_0_9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43" name="Google Shape;143;gaa27c76dc1_0_96"/>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i="1" lang="en-US"/>
              <a:t>Machine Learning</a:t>
            </a:r>
            <a:endParaRPr/>
          </a:p>
        </p:txBody>
      </p:sp>
      <p:pic>
        <p:nvPicPr>
          <p:cNvPr id="144" name="Google Shape;144;gaa27c76dc1_0_96"/>
          <p:cNvPicPr preferRelativeResize="0"/>
          <p:nvPr/>
        </p:nvPicPr>
        <p:blipFill rotWithShape="1">
          <a:blip r:embed="rId3">
            <a:alphaModFix/>
          </a:blip>
          <a:srcRect b="0" l="0" r="0" t="0"/>
          <a:stretch/>
        </p:blipFill>
        <p:spPr>
          <a:xfrm>
            <a:off x="2676575" y="1320537"/>
            <a:ext cx="7924611" cy="47632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b90b78d93a_0_1"/>
          <p:cNvSpPr txBox="1"/>
          <p:nvPr>
            <p:ph idx="1" type="subTitle"/>
          </p:nvPr>
        </p:nvSpPr>
        <p:spPr>
          <a:xfrm>
            <a:off x="2452425" y="1265200"/>
            <a:ext cx="8956500" cy="14763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a:t>En términos básicos, el objetivo de la clusterización es encontrar diferentes grupos dentro de los elementos de los datos. Para ello, los algoritmos de agrupamiento encuentran la estructura en los datos de manera que los elementos del mismo clúster sean más similares entre sí que con los elementos de clústeres diferentes.</a:t>
            </a:r>
            <a:endParaRPr/>
          </a:p>
          <a:p>
            <a:pPr indent="0" lvl="0" marL="0" marR="0" rtl="0" algn="just">
              <a:lnSpc>
                <a:spcPct val="90000"/>
              </a:lnSpc>
              <a:spcBef>
                <a:spcPts val="1000"/>
              </a:spcBef>
              <a:spcAft>
                <a:spcPts val="0"/>
              </a:spcAft>
              <a:buSzPts val="2000"/>
              <a:buNone/>
            </a:pPr>
            <a:r>
              <a:t/>
            </a:r>
            <a:endParaRPr/>
          </a:p>
        </p:txBody>
      </p:sp>
      <p:sp>
        <p:nvSpPr>
          <p:cNvPr id="150" name="Google Shape;150;gb90b78d93a_0_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51" name="Google Shape;151;gb90b78d93a_0_1"/>
          <p:cNvSpPr txBox="1"/>
          <p:nvPr>
            <p:ph type="ctrTitle"/>
          </p:nvPr>
        </p:nvSpPr>
        <p:spPr>
          <a:xfrm>
            <a:off x="2452450" y="354106"/>
            <a:ext cx="92250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Clustering</a:t>
            </a:r>
            <a:endParaRPr/>
          </a:p>
        </p:txBody>
      </p:sp>
      <p:pic>
        <p:nvPicPr>
          <p:cNvPr id="152" name="Google Shape;152;gb90b78d93a_0_1"/>
          <p:cNvPicPr preferRelativeResize="0"/>
          <p:nvPr/>
        </p:nvPicPr>
        <p:blipFill rotWithShape="1">
          <a:blip r:embed="rId3">
            <a:alphaModFix/>
          </a:blip>
          <a:srcRect b="0" l="0" r="0" t="0"/>
          <a:stretch/>
        </p:blipFill>
        <p:spPr>
          <a:xfrm>
            <a:off x="2982825" y="3209425"/>
            <a:ext cx="7496175" cy="255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2019-07-03T20:50:11Z</dcterms:created>
  <dc:creator>Javiera Ventura Coello</dc:creator>
</cp:coreProperties>
</file>